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4" r:id="rId3"/>
    <p:sldId id="281" r:id="rId4"/>
    <p:sldId id="277" r:id="rId5"/>
    <p:sldId id="260" r:id="rId6"/>
    <p:sldId id="282" r:id="rId7"/>
    <p:sldId id="283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6" r:id="rId19"/>
    <p:sldId id="297" r:id="rId20"/>
    <p:sldId id="295" r:id="rId21"/>
    <p:sldId id="298" r:id="rId22"/>
    <p:sldId id="299" r:id="rId23"/>
    <p:sldId id="300" r:id="rId24"/>
    <p:sldId id="308" r:id="rId25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2434" userDrawn="1">
          <p15:clr>
            <a:srgbClr val="A4A3A4"/>
          </p15:clr>
        </p15:guide>
        <p15:guide id="4" orient="horz" pos="211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EB"/>
    <a:srgbClr val="EDEDED"/>
    <a:srgbClr val="AA1219"/>
    <a:srgbClr val="CC0000"/>
    <a:srgbClr val="FF0000"/>
    <a:srgbClr val="F8EC00"/>
    <a:srgbClr val="FAEDDE"/>
    <a:srgbClr val="FEC776"/>
    <a:srgbClr val="EDF0F0"/>
    <a:srgbClr val="A9D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4674" autoAdjust="0"/>
  </p:normalViewPr>
  <p:slideViewPr>
    <p:cSldViewPr snapToGrid="0">
      <p:cViewPr varScale="1">
        <p:scale>
          <a:sx n="124" d="100"/>
          <a:sy n="124" d="100"/>
        </p:scale>
        <p:origin x="552" y="168"/>
      </p:cViewPr>
      <p:guideLst>
        <p:guide pos="3840"/>
        <p:guide pos="2434"/>
        <p:guide orient="horz" pos="21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536"/>
    </p:cViewPr>
  </p:sorterViewPr>
  <p:notesViewPr>
    <p:cSldViewPr snapToGrid="0" showGuides="1">
      <p:cViewPr varScale="1">
        <p:scale>
          <a:sx n="83" d="100"/>
          <a:sy n="83" d="100"/>
        </p:scale>
        <p:origin x="29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6D9358BC-04DF-4455-B949-70BC917541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9F56B79-1091-400F-A2A9-6227671170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FD112-0CED-45F9-83CF-E12CD0876C93}" type="datetimeFigureOut">
              <a:rPr lang="zh-CN" altLang="en-US" smtClean="0"/>
              <a:t>2025/10/4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7FF21A8-AF92-4370-9E6D-DA18C0EF5F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E5F13FF-4C82-4209-AB1F-7FD604644B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AFF9C-CAE3-49DD-A734-0E28120776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024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1DD2-9A69-4A30-A20B-8ED9F9F614F2}" type="datetimeFigureOut">
              <a:rPr lang="zh-CN" altLang="en-US" smtClean="0"/>
              <a:t>2025/10/4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2EF1F-5AB9-4920-AF5B-E1DBE17087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0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79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建筑物&#10;&#10;自动生成的说明">
            <a:extLst>
              <a:ext uri="{FF2B5EF4-FFF2-40B4-BE49-F238E27FC236}">
                <a16:creationId xmlns:a16="http://schemas.microsoft.com/office/drawing/2014/main" id="{133A512F-7935-4AA0-B8EE-327DA99E14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99AEC58-8F05-45A3-900B-EBD7DE4066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275589"/>
            <a:ext cx="2169174" cy="713098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8F4F430E-61A6-4C9B-AB28-E09461FCB9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54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7" name="内容占位符 25">
            <a:extLst>
              <a:ext uri="{FF2B5EF4-FFF2-40B4-BE49-F238E27FC236}">
                <a16:creationId xmlns:a16="http://schemas.microsoft.com/office/drawing/2014/main" id="{17E19222-08F1-4F61-ACC2-6E16BB7436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8" name="文本占位符 31">
            <a:extLst>
              <a:ext uri="{FF2B5EF4-FFF2-40B4-BE49-F238E27FC236}">
                <a16:creationId xmlns:a16="http://schemas.microsoft.com/office/drawing/2014/main" id="{5B70BAF5-028D-41B3-B9C1-DA2C824DFA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5630356-568D-4951-BB6A-685960A62A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/>
        </p:blipFill>
        <p:spPr>
          <a:xfrm>
            <a:off x="8870172" y="356842"/>
            <a:ext cx="3002280" cy="411617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59C00A82-D333-4159-817E-9C7380D16DA1}"/>
              </a:ext>
            </a:extLst>
          </p:cNvPr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32F7CF06-2AC1-461F-B3BC-23393E41E73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>
              <a:alphaModFix amt="50000"/>
            </a:blip>
            <a:srcRect t="9831" b="36385"/>
            <a:stretch/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7D624B0D-C38A-4A21-9289-4625DBDC6329}"/>
                </a:ext>
              </a:extLst>
            </p:cNvPr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B71D46B1-BB63-4C6F-B0CE-67B40AD7F8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31B8C26D-FDFA-4BF4-A7CF-B529B7E2DB0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D98E603D-9283-4A63-8228-31FC2A45BE6E}"/>
              </a:ext>
            </a:extLst>
          </p:cNvPr>
          <p:cNvCxnSpPr/>
          <p:nvPr userDrawn="1"/>
        </p:nvCxnSpPr>
        <p:spPr>
          <a:xfrm>
            <a:off x="2046000" y="1712549"/>
            <a:ext cx="8100000" cy="0"/>
          </a:xfrm>
          <a:prstGeom prst="line">
            <a:avLst/>
          </a:prstGeom>
          <a:ln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1622BD5-1061-4C09-9A14-FD1D2E6AED4C}"/>
              </a:ext>
            </a:extLst>
          </p:cNvPr>
          <p:cNvCxnSpPr/>
          <p:nvPr userDrawn="1"/>
        </p:nvCxnSpPr>
        <p:spPr>
          <a:xfrm>
            <a:off x="2046000" y="3428810"/>
            <a:ext cx="8100000" cy="0"/>
          </a:xfrm>
          <a:prstGeom prst="line">
            <a:avLst/>
          </a:prstGeom>
          <a:ln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64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28ACCEA9-8D4D-47C1-AFB3-3E215258EFDB}"/>
              </a:ext>
            </a:extLst>
          </p:cNvPr>
          <p:cNvSpPr/>
          <p:nvPr userDrawn="1"/>
        </p:nvSpPr>
        <p:spPr>
          <a:xfrm>
            <a:off x="0" y="0"/>
            <a:ext cx="12191483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7468" y="85609"/>
            <a:ext cx="6895732" cy="538838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10"/>
          </p:nvPr>
        </p:nvSpPr>
        <p:spPr>
          <a:xfrm>
            <a:off x="381368" y="1034104"/>
            <a:ext cx="11429264" cy="47618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20000"/>
              </a:lnSpc>
              <a:defRPr sz="2500">
                <a:solidFill>
                  <a:schemeClr val="accent2"/>
                </a:solidFill>
              </a:defRPr>
            </a:lvl1pPr>
            <a:lvl2pPr>
              <a:lnSpc>
                <a:spcPct val="120000"/>
              </a:lnSpc>
              <a:defRPr sz="2117">
                <a:solidFill>
                  <a:schemeClr val="accent2"/>
                </a:solidFill>
              </a:defRPr>
            </a:lvl2pPr>
            <a:lvl3pPr>
              <a:lnSpc>
                <a:spcPct val="120000"/>
              </a:lnSpc>
              <a:defRPr sz="1905">
                <a:solidFill>
                  <a:schemeClr val="accent2"/>
                </a:solidFill>
              </a:defRPr>
            </a:lvl3pPr>
            <a:lvl4pPr>
              <a:lnSpc>
                <a:spcPct val="120000"/>
              </a:lnSpc>
              <a:defRPr sz="1693">
                <a:solidFill>
                  <a:schemeClr val="accent2"/>
                </a:solidFill>
              </a:defRPr>
            </a:lvl4pPr>
            <a:lvl5pPr>
              <a:lnSpc>
                <a:spcPct val="120000"/>
              </a:lnSpc>
              <a:defRPr sz="1693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10" name="图片 9" descr="图片包含 户外, 标牌, 黑色&#10;&#10;自动生成的说明">
            <a:extLst>
              <a:ext uri="{FF2B5EF4-FFF2-40B4-BE49-F238E27FC236}">
                <a16:creationId xmlns:a16="http://schemas.microsoft.com/office/drawing/2014/main" id="{62155B61-5059-48B5-87FF-DD4186D229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D934C7A-D80F-46AF-9EA9-3274A652C8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l="73973" r="3197"/>
          <a:stretch/>
        </p:blipFill>
        <p:spPr>
          <a:xfrm>
            <a:off x="9046840" y="274621"/>
            <a:ext cx="2821309" cy="41161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2A61551-45B8-4979-813A-58420CD05B43}"/>
              </a:ext>
            </a:extLst>
          </p:cNvPr>
          <p:cNvSpPr txBox="1"/>
          <p:nvPr userDrawn="1"/>
        </p:nvSpPr>
        <p:spPr>
          <a:xfrm>
            <a:off x="10118489" y="6338955"/>
            <a:ext cx="169214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1600" i="1" dirty="0">
                <a:solidFill>
                  <a:schemeClr val="bg1">
                    <a:lumMod val="65000"/>
                  </a:schemeClr>
                </a:solidFill>
              </a:rPr>
              <a:t>www.sjtu.edu.cn </a:t>
            </a:r>
            <a:endParaRPr lang="zh-CN" altLang="en-US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B5C5EC2-BF47-4B56-8C74-5186E7035801}"/>
              </a:ext>
            </a:extLst>
          </p:cNvPr>
          <p:cNvSpPr txBox="1"/>
          <p:nvPr userDrawn="1"/>
        </p:nvSpPr>
        <p:spPr>
          <a:xfrm>
            <a:off x="360364" y="6338955"/>
            <a:ext cx="22231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</a:rPr>
              <a:t>饮水思源   爱国荣校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7F2E2F86-D946-488E-851C-D8455FD8E6B7}"/>
              </a:ext>
            </a:extLst>
          </p:cNvPr>
          <p:cNvCxnSpPr>
            <a:cxnSpLocks/>
          </p:cNvCxnSpPr>
          <p:nvPr userDrawn="1"/>
        </p:nvCxnSpPr>
        <p:spPr>
          <a:xfrm>
            <a:off x="350837" y="6297613"/>
            <a:ext cx="11460162" cy="0"/>
          </a:xfrm>
          <a:prstGeom prst="line">
            <a:avLst/>
          </a:prstGeom>
          <a:ln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85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368" y="263408"/>
            <a:ext cx="8940432" cy="657713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429264" cy="49914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20000"/>
              </a:lnSpc>
              <a:defRPr sz="2500">
                <a:solidFill>
                  <a:schemeClr val="accent2"/>
                </a:solidFill>
              </a:defRPr>
            </a:lvl1pPr>
            <a:lvl2pPr>
              <a:lnSpc>
                <a:spcPct val="120000"/>
              </a:lnSpc>
              <a:defRPr sz="2117">
                <a:solidFill>
                  <a:schemeClr val="accent2"/>
                </a:solidFill>
              </a:defRPr>
            </a:lvl2pPr>
            <a:lvl3pPr>
              <a:lnSpc>
                <a:spcPct val="120000"/>
              </a:lnSpc>
              <a:defRPr sz="1905">
                <a:solidFill>
                  <a:schemeClr val="accent2"/>
                </a:solidFill>
              </a:defRPr>
            </a:lvl3pPr>
            <a:lvl4pPr>
              <a:lnSpc>
                <a:spcPct val="120000"/>
              </a:lnSpc>
              <a:defRPr sz="1693">
                <a:solidFill>
                  <a:schemeClr val="accent2"/>
                </a:solidFill>
              </a:defRPr>
            </a:lvl4pPr>
            <a:lvl5pPr>
              <a:lnSpc>
                <a:spcPct val="120000"/>
              </a:lnSpc>
              <a:defRPr sz="1693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5F2A3FF-349C-4A77-B4E4-30B91612AF58}"/>
              </a:ext>
            </a:extLst>
          </p:cNvPr>
          <p:cNvSpPr/>
          <p:nvPr userDrawn="1"/>
        </p:nvSpPr>
        <p:spPr>
          <a:xfrm>
            <a:off x="-1" y="311884"/>
            <a:ext cx="360363" cy="560759"/>
          </a:xfrm>
          <a:prstGeom prst="rect">
            <a:avLst/>
          </a:prstGeom>
          <a:gradFill>
            <a:gsLst>
              <a:gs pos="100000">
                <a:schemeClr val="accent4"/>
              </a:gs>
              <a:gs pos="62000">
                <a:schemeClr val="tx2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/>
            <a:endParaRPr lang="zh-CN" altLang="en-US" dirty="0">
              <a:solidFill>
                <a:schemeClr val="tx2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4D43C20-4F27-4C91-AEAA-CF5C31A8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74359" r="1346"/>
          <a:stretch/>
        </p:blipFill>
        <p:spPr>
          <a:xfrm>
            <a:off x="8870172" y="360363"/>
            <a:ext cx="3002280" cy="41161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66616902-5391-4A6F-829E-AD2830E6904C}"/>
              </a:ext>
            </a:extLst>
          </p:cNvPr>
          <p:cNvSpPr/>
          <p:nvPr userDrawn="1"/>
        </p:nvSpPr>
        <p:spPr>
          <a:xfrm>
            <a:off x="360362" y="6446383"/>
            <a:ext cx="11460164" cy="411617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/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DC35A62-787F-4D0F-902F-C6A602FEBB80}"/>
              </a:ext>
            </a:extLst>
          </p:cNvPr>
          <p:cNvSpPr txBox="1"/>
          <p:nvPr userDrawn="1"/>
        </p:nvSpPr>
        <p:spPr>
          <a:xfrm>
            <a:off x="10118489" y="6484482"/>
            <a:ext cx="169214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1600" i="1" dirty="0">
                <a:solidFill>
                  <a:schemeClr val="bg1"/>
                </a:solidFill>
              </a:rPr>
              <a:t>www.sjtu.edu.cn </a:t>
            </a:r>
            <a:endParaRPr lang="zh-CN" altLang="en-US" sz="1400" i="1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530E292-1289-47A7-B19B-DBEC054F4388}"/>
              </a:ext>
            </a:extLst>
          </p:cNvPr>
          <p:cNvSpPr txBox="1"/>
          <p:nvPr userDrawn="1"/>
        </p:nvSpPr>
        <p:spPr>
          <a:xfrm>
            <a:off x="360364" y="6497182"/>
            <a:ext cx="22231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饮水思源   爱国荣校</a:t>
            </a:r>
          </a:p>
        </p:txBody>
      </p:sp>
    </p:spTree>
    <p:extLst>
      <p:ext uri="{BB962C8B-B14F-4D97-AF65-F5344CB8AC3E}">
        <p14:creationId xmlns:p14="http://schemas.microsoft.com/office/powerpoint/2010/main" val="284729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>
            <a:extLst>
              <a:ext uri="{FF2B5EF4-FFF2-40B4-BE49-F238E27FC236}">
                <a16:creationId xmlns:a16="http://schemas.microsoft.com/office/drawing/2014/main" id="{2BE1FDF5-4923-43E1-8950-8527649FE6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010" y="153238"/>
            <a:ext cx="87963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5FD0C4E5-D655-41D1-8AC5-975561F1C6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r="1346"/>
          <a:stretch/>
        </p:blipFill>
        <p:spPr>
          <a:xfrm>
            <a:off x="516" y="5781221"/>
            <a:ext cx="12191484" cy="411617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EDD1933B-16C3-4999-98BD-F73EBEC916D2}"/>
              </a:ext>
            </a:extLst>
          </p:cNvPr>
          <p:cNvSpPr/>
          <p:nvPr userDrawn="1"/>
        </p:nvSpPr>
        <p:spPr>
          <a:xfrm>
            <a:off x="0" y="321716"/>
            <a:ext cx="360363" cy="723900"/>
          </a:xfrm>
          <a:prstGeom prst="rect">
            <a:avLst/>
          </a:prstGeom>
          <a:gradFill>
            <a:gsLst>
              <a:gs pos="100000">
                <a:schemeClr val="accent4"/>
              </a:gs>
              <a:gs pos="62000">
                <a:schemeClr val="tx2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/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3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建筑物, 圆屋顶, 地板&#10;&#10;描述已自动生成">
            <a:extLst>
              <a:ext uri="{FF2B5EF4-FFF2-40B4-BE49-F238E27FC236}">
                <a16:creationId xmlns:a16="http://schemas.microsoft.com/office/drawing/2014/main" id="{B94F3640-73A4-452A-B43A-9C6BC3DA01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1E81BD90-8A64-4ED5-A552-F6BD597FB9AE}"/>
              </a:ext>
            </a:extLst>
          </p:cNvPr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片占位符 33">
            <a:extLst>
              <a:ext uri="{FF2B5EF4-FFF2-40B4-BE49-F238E27FC236}">
                <a16:creationId xmlns:a16="http://schemas.microsoft.com/office/drawing/2014/main" id="{6E06DE62-527A-47C4-87BF-FFC53A66E7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标题 13">
            <a:extLst>
              <a:ext uri="{FF2B5EF4-FFF2-40B4-BE49-F238E27FC236}">
                <a16:creationId xmlns:a16="http://schemas.microsoft.com/office/drawing/2014/main" id="{028BE167-9388-4F73-B56C-D2C5AA5DA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B04C2BD-8375-4CA5-A006-B014FC0FB5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/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8" name="文本占位符 38">
            <a:extLst>
              <a:ext uri="{FF2B5EF4-FFF2-40B4-BE49-F238E27FC236}">
                <a16:creationId xmlns:a16="http://schemas.microsoft.com/office/drawing/2014/main" id="{E32F64F0-3B16-41D3-A21E-C57551DE70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079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FAE37BE-F1B1-4D9C-A3B6-56648BA1CF1D}"/>
              </a:ext>
            </a:extLst>
          </p:cNvPr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501B036-7786-46C7-98A8-6857014E016B}"/>
              </a:ext>
            </a:extLst>
          </p:cNvPr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3" name="文本占位符 31">
            <a:extLst>
              <a:ext uri="{FF2B5EF4-FFF2-40B4-BE49-F238E27FC236}">
                <a16:creationId xmlns:a16="http://schemas.microsoft.com/office/drawing/2014/main" id="{947A5DF3-60A2-4866-9A4F-599F80ED898E}"/>
              </a:ext>
            </a:extLst>
          </p:cNvPr>
          <p:cNvSpPr txBox="1">
            <a:spLocks/>
          </p:cNvSpPr>
          <p:nvPr userDrawn="1"/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 defTabSz="967710" rtl="0" eaLnBrk="1" latinLnBrk="0" hangingPunct="1">
              <a:lnSpc>
                <a:spcPct val="100000"/>
              </a:lnSpc>
              <a:spcBef>
                <a:spcPts val="1058"/>
              </a:spcBef>
              <a:buFontTx/>
              <a:buNone/>
              <a:defRPr sz="6000" b="1" kern="1200" spc="6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5782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540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09637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117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93492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17734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66120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1" i="0" u="none" strike="noStrike" kern="1200" cap="none" spc="6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pic>
        <p:nvPicPr>
          <p:cNvPr id="16" name="图片 15" descr="文本&#10;&#10;描述已自动生成">
            <a:extLst>
              <a:ext uri="{FF2B5EF4-FFF2-40B4-BE49-F238E27FC236}">
                <a16:creationId xmlns:a16="http://schemas.microsoft.com/office/drawing/2014/main" id="{F48AE7D4-DFEE-4825-B27E-30333F4A9B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42" y="806450"/>
            <a:ext cx="3841516" cy="2692400"/>
          </a:xfrm>
          <a:prstGeom prst="rect">
            <a:avLst/>
          </a:prstGeom>
        </p:spPr>
      </p:pic>
      <p:sp>
        <p:nvSpPr>
          <p:cNvPr id="17" name="标题 1">
            <a:extLst>
              <a:ext uri="{FF2B5EF4-FFF2-40B4-BE49-F238E27FC236}">
                <a16:creationId xmlns:a16="http://schemas.microsoft.com/office/drawing/2014/main" id="{04CF1101-69DB-4A33-A9E2-33249567E3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51313" y="3700057"/>
            <a:ext cx="7561943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40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CE687FC-3BE9-4FBA-A63F-1E81331F6D34}"/>
              </a:ext>
            </a:extLst>
          </p:cNvPr>
          <p:cNvSpPr txBox="1"/>
          <p:nvPr userDrawn="1"/>
        </p:nvSpPr>
        <p:spPr>
          <a:xfrm>
            <a:off x="10118489" y="6338955"/>
            <a:ext cx="169214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1600" i="1" dirty="0">
                <a:solidFill>
                  <a:schemeClr val="bg1">
                    <a:lumMod val="65000"/>
                  </a:schemeClr>
                </a:solidFill>
              </a:rPr>
              <a:t>www.sjtu.edu.cn </a:t>
            </a:r>
            <a:endParaRPr lang="zh-CN" altLang="en-US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25A3466E-5ED7-4191-A258-206517395BA4}"/>
              </a:ext>
            </a:extLst>
          </p:cNvPr>
          <p:cNvSpPr txBox="1"/>
          <p:nvPr userDrawn="1"/>
        </p:nvSpPr>
        <p:spPr>
          <a:xfrm>
            <a:off x="360364" y="6338955"/>
            <a:ext cx="22231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</a:rPr>
              <a:t>饮水思源   爱国荣校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E1DA9E16-0FEA-4E2C-8CE1-B167730F1777}"/>
              </a:ext>
            </a:extLst>
          </p:cNvPr>
          <p:cNvCxnSpPr>
            <a:cxnSpLocks/>
          </p:cNvCxnSpPr>
          <p:nvPr userDrawn="1"/>
        </p:nvCxnSpPr>
        <p:spPr>
          <a:xfrm>
            <a:off x="350837" y="6297613"/>
            <a:ext cx="11460162" cy="0"/>
          </a:xfrm>
          <a:prstGeom prst="line">
            <a:avLst/>
          </a:prstGeom>
          <a:ln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6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FAE37BE-F1B1-4D9C-A3B6-56648BA1CF1D}"/>
              </a:ext>
            </a:extLst>
          </p:cNvPr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501B036-7786-46C7-98A8-6857014E016B}"/>
              </a:ext>
            </a:extLst>
          </p:cNvPr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3" name="文本占位符 31">
            <a:extLst>
              <a:ext uri="{FF2B5EF4-FFF2-40B4-BE49-F238E27FC236}">
                <a16:creationId xmlns:a16="http://schemas.microsoft.com/office/drawing/2014/main" id="{947A5DF3-60A2-4866-9A4F-599F80ED898E}"/>
              </a:ext>
            </a:extLst>
          </p:cNvPr>
          <p:cNvSpPr txBox="1">
            <a:spLocks/>
          </p:cNvSpPr>
          <p:nvPr userDrawn="1"/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 defTabSz="967710" rtl="0" eaLnBrk="1" latinLnBrk="0" hangingPunct="1">
              <a:lnSpc>
                <a:spcPct val="100000"/>
              </a:lnSpc>
              <a:spcBef>
                <a:spcPts val="1058"/>
              </a:spcBef>
              <a:buFontTx/>
              <a:buNone/>
              <a:defRPr sz="6000" b="1" kern="1200" spc="6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5782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540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09637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117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93492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17734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66120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1" i="0" u="none" strike="noStrike" kern="1200" cap="none" spc="6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CE687FC-3BE9-4FBA-A63F-1E81331F6D34}"/>
              </a:ext>
            </a:extLst>
          </p:cNvPr>
          <p:cNvSpPr txBox="1"/>
          <p:nvPr userDrawn="1"/>
        </p:nvSpPr>
        <p:spPr>
          <a:xfrm>
            <a:off x="10118489" y="6338955"/>
            <a:ext cx="169214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1600" i="1" dirty="0">
                <a:solidFill>
                  <a:schemeClr val="bg1">
                    <a:lumMod val="65000"/>
                  </a:schemeClr>
                </a:solidFill>
              </a:rPr>
              <a:t>www.sjtu.edu.cn </a:t>
            </a:r>
            <a:endParaRPr lang="zh-CN" altLang="en-US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25A3466E-5ED7-4191-A258-206517395BA4}"/>
              </a:ext>
            </a:extLst>
          </p:cNvPr>
          <p:cNvSpPr txBox="1"/>
          <p:nvPr userDrawn="1"/>
        </p:nvSpPr>
        <p:spPr>
          <a:xfrm>
            <a:off x="360364" y="6338955"/>
            <a:ext cx="22231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</a:rPr>
              <a:t>饮水思源   爱国荣校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E1DA9E16-0FEA-4E2C-8CE1-B167730F1777}"/>
              </a:ext>
            </a:extLst>
          </p:cNvPr>
          <p:cNvCxnSpPr>
            <a:cxnSpLocks/>
          </p:cNvCxnSpPr>
          <p:nvPr userDrawn="1"/>
        </p:nvCxnSpPr>
        <p:spPr>
          <a:xfrm>
            <a:off x="350837" y="6297613"/>
            <a:ext cx="11460162" cy="0"/>
          </a:xfrm>
          <a:prstGeom prst="line">
            <a:avLst/>
          </a:prstGeom>
          <a:ln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文本&#10;&#10;中度可信度描述已自动生成">
            <a:extLst>
              <a:ext uri="{FF2B5EF4-FFF2-40B4-BE49-F238E27FC236}">
                <a16:creationId xmlns:a16="http://schemas.microsoft.com/office/drawing/2014/main" id="{5723A9D1-EED7-4450-8C0A-D4F40F2B0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15" y="1918497"/>
            <a:ext cx="4717143" cy="1550721"/>
          </a:xfrm>
          <a:prstGeom prst="rect">
            <a:avLst/>
          </a:prstGeom>
        </p:spPr>
      </p:pic>
      <p:sp>
        <p:nvSpPr>
          <p:cNvPr id="12" name="标题 1">
            <a:extLst>
              <a:ext uri="{FF2B5EF4-FFF2-40B4-BE49-F238E27FC236}">
                <a16:creationId xmlns:a16="http://schemas.microsoft.com/office/drawing/2014/main" id="{D828F617-93F6-4A6A-9A46-2F3977BC78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1" y="2179233"/>
            <a:ext cx="5613400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40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</p:spTree>
    <p:extLst>
      <p:ext uri="{BB962C8B-B14F-4D97-AF65-F5344CB8AC3E}">
        <p14:creationId xmlns:p14="http://schemas.microsoft.com/office/powerpoint/2010/main" val="263751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流程图: 离页连接符 8">
            <a:extLst>
              <a:ext uri="{FF2B5EF4-FFF2-40B4-BE49-F238E27FC236}">
                <a16:creationId xmlns:a16="http://schemas.microsoft.com/office/drawing/2014/main" id="{033EB741-EFF7-4BA9-9D9F-8D39CB76B557}"/>
              </a:ext>
            </a:extLst>
          </p:cNvPr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" name="文本占位符 31">
            <a:extLst>
              <a:ext uri="{FF2B5EF4-FFF2-40B4-BE49-F238E27FC236}">
                <a16:creationId xmlns:a16="http://schemas.microsoft.com/office/drawing/2014/main" id="{340CE4CD-6751-47F9-A2C4-46D3B98564CC}"/>
              </a:ext>
            </a:extLst>
          </p:cNvPr>
          <p:cNvSpPr txBox="1">
            <a:spLocks/>
          </p:cNvSpPr>
          <p:nvPr userDrawn="1"/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 defTabSz="967710" rtl="0" eaLnBrk="1" latinLnBrk="0" hangingPunct="1">
              <a:lnSpc>
                <a:spcPct val="100000"/>
              </a:lnSpc>
              <a:spcBef>
                <a:spcPts val="1058"/>
              </a:spcBef>
              <a:buFontTx/>
              <a:buNone/>
              <a:defRPr sz="5400" b="1" kern="1200" spc="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25782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540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09637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117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93492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17734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66120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400" b="1" i="0" u="none" strike="noStrike" kern="1200" cap="none" spc="600" normalizeH="0" baseline="0" noProof="0" dirty="0">
              <a:ln>
                <a:noFill/>
              </a:ln>
              <a:solidFill>
                <a:srgbClr val="C8161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F900DEE-6164-48C3-8797-16E7213B07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rgbClr val="ED7D31">
                <a:shade val="45000"/>
                <a:satMod val="135000"/>
              </a:srgbClr>
              <a:prstClr val="white"/>
            </a:duotone>
          </a:blip>
          <a:srcRect t="9831" b="36385"/>
          <a:stretch/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E9C0F90-B4B1-48B6-B1D3-91ACC9BAE7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FB2C31BE-C0C5-4899-948E-BC783E5331C4}"/>
              </a:ext>
            </a:extLst>
          </p:cNvPr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pic>
        <p:nvPicPr>
          <p:cNvPr id="14" name="图片 13" descr="图片包含 建筑物&#10;&#10;自动生成的说明">
            <a:extLst>
              <a:ext uri="{FF2B5EF4-FFF2-40B4-BE49-F238E27FC236}">
                <a16:creationId xmlns:a16="http://schemas.microsoft.com/office/drawing/2014/main" id="{05619C6E-49A8-4320-BAA1-41C03E721E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rgbClr val="C8161E">
                <a:tint val="45000"/>
                <a:satMod val="400000"/>
              </a:srgb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sp>
        <p:nvSpPr>
          <p:cNvPr id="15" name="文本占位符 31">
            <a:extLst>
              <a:ext uri="{FF2B5EF4-FFF2-40B4-BE49-F238E27FC236}">
                <a16:creationId xmlns:a16="http://schemas.microsoft.com/office/drawing/2014/main" id="{545C6A52-683F-4BB0-A406-3D050A96C0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04971" y="27622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800" b="1" spc="600">
                <a:solidFill>
                  <a:schemeClr val="tx2"/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005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52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B2AC7F3C-7382-4A84-A86E-90EDDD72E8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99097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zh-CN" altLang="en-US" dirty="0"/>
          </a:p>
        </p:txBody>
      </p:sp>
      <p:sp>
        <p:nvSpPr>
          <p:cNvPr id="8" name="内容占位符 25">
            <a:extLst>
              <a:ext uri="{FF2B5EF4-FFF2-40B4-BE49-F238E27FC236}">
                <a16:creationId xmlns:a16="http://schemas.microsoft.com/office/drawing/2014/main" id="{3E65EB6F-1E6F-4BA7-9B1A-87394468F94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8484" y="6091547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>
            <a:extLst>
              <a:ext uri="{FF2B5EF4-FFF2-40B4-BE49-F238E27FC236}">
                <a16:creationId xmlns:a16="http://schemas.microsoft.com/office/drawing/2014/main" id="{C851C1A8-2647-4778-B954-91350A3936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8484" y="533759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A67E4451-E515-4CD6-9AC2-80FEED5A33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8484" y="4121272"/>
            <a:ext cx="7798316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8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EEB66B9-CD9A-4406-B82A-B301F0B2B0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74359" r="1346"/>
          <a:stretch/>
        </p:blipFill>
        <p:spPr>
          <a:xfrm>
            <a:off x="8870172" y="6192838"/>
            <a:ext cx="3002280" cy="411617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BAED13B5-679B-4E26-81FE-6C898B17DE9C}"/>
              </a:ext>
            </a:extLst>
          </p:cNvPr>
          <p:cNvCxnSpPr>
            <a:cxnSpLocks/>
          </p:cNvCxnSpPr>
          <p:nvPr userDrawn="1"/>
        </p:nvCxnSpPr>
        <p:spPr>
          <a:xfrm>
            <a:off x="-80735" y="4049349"/>
            <a:ext cx="12272735" cy="0"/>
          </a:xfrm>
          <a:prstGeom prst="line">
            <a:avLst/>
          </a:prstGeom>
          <a:ln w="31750"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5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6">
            <a:extLst>
              <a:ext uri="{FF2B5EF4-FFF2-40B4-BE49-F238E27FC236}">
                <a16:creationId xmlns:a16="http://schemas.microsoft.com/office/drawing/2014/main" id="{636D3F5B-DBA0-4275-91FF-D14D16748B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0"/>
            <a:ext cx="5803900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zh-CN" altLang="en-US" dirty="0"/>
          </a:p>
        </p:txBody>
      </p:sp>
      <p:sp>
        <p:nvSpPr>
          <p:cNvPr id="4" name="内容占位符 25">
            <a:extLst>
              <a:ext uri="{FF2B5EF4-FFF2-40B4-BE49-F238E27FC236}">
                <a16:creationId xmlns:a16="http://schemas.microsoft.com/office/drawing/2014/main" id="{EAF966A0-3FED-4405-A46B-41C9C95D779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60363" y="386715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5" name="文本占位符 31">
            <a:extLst>
              <a:ext uri="{FF2B5EF4-FFF2-40B4-BE49-F238E27FC236}">
                <a16:creationId xmlns:a16="http://schemas.microsoft.com/office/drawing/2014/main" id="{5CABA719-CA98-4DC1-BD84-0C9150108B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363" y="3113196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6A416B96-18E1-4343-823D-E9C854070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3" y="1896875"/>
            <a:ext cx="5740916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5F3585C-5A73-4AF1-B357-303586489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275589"/>
            <a:ext cx="2169174" cy="71309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069D545-3D6A-42A2-B6DB-9D6B8FC38E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/>
          <a:srcRect l="74359" r="1346"/>
          <a:stretch/>
        </p:blipFill>
        <p:spPr>
          <a:xfrm>
            <a:off x="310878" y="6192838"/>
            <a:ext cx="3002280" cy="411617"/>
          </a:xfrm>
          <a:prstGeom prst="rect">
            <a:avLst/>
          </a:prstGeom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B683CA0A-3CEC-4CF5-883E-6E1BED8E599C}"/>
              </a:ext>
            </a:extLst>
          </p:cNvPr>
          <p:cNvCxnSpPr>
            <a:cxnSpLocks/>
          </p:cNvCxnSpPr>
          <p:nvPr userDrawn="1"/>
        </p:nvCxnSpPr>
        <p:spPr>
          <a:xfrm>
            <a:off x="6261100" y="0"/>
            <a:ext cx="0" cy="6858000"/>
          </a:xfrm>
          <a:prstGeom prst="line">
            <a:avLst/>
          </a:prstGeom>
          <a:ln w="31750"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66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-dark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D36BD71-E314-4A66-99B1-E39EA1F94132}"/>
              </a:ext>
            </a:extLst>
          </p:cNvPr>
          <p:cNvSpPr/>
          <p:nvPr userDrawn="1"/>
        </p:nvSpPr>
        <p:spPr>
          <a:xfrm>
            <a:off x="-19050" y="0"/>
            <a:ext cx="6115050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/>
            <a:endParaRPr lang="zh-CN" altLang="en-US" dirty="0"/>
          </a:p>
        </p:txBody>
      </p:sp>
      <p:sp>
        <p:nvSpPr>
          <p:cNvPr id="3" name="图片占位符 6">
            <a:extLst>
              <a:ext uri="{FF2B5EF4-FFF2-40B4-BE49-F238E27FC236}">
                <a16:creationId xmlns:a16="http://schemas.microsoft.com/office/drawing/2014/main" id="{636D3F5B-DBA0-4275-91FF-D14D16748B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0"/>
            <a:ext cx="5803900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zh-CN" altLang="en-US" dirty="0"/>
          </a:p>
        </p:txBody>
      </p:sp>
      <p:sp>
        <p:nvSpPr>
          <p:cNvPr id="4" name="内容占位符 25">
            <a:extLst>
              <a:ext uri="{FF2B5EF4-FFF2-40B4-BE49-F238E27FC236}">
                <a16:creationId xmlns:a16="http://schemas.microsoft.com/office/drawing/2014/main" id="{EAF966A0-3FED-4405-A46B-41C9C95D779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60363" y="386715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5" name="文本占位符 31">
            <a:extLst>
              <a:ext uri="{FF2B5EF4-FFF2-40B4-BE49-F238E27FC236}">
                <a16:creationId xmlns:a16="http://schemas.microsoft.com/office/drawing/2014/main" id="{5CABA719-CA98-4DC1-BD84-0C9150108B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363" y="3113196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6A416B96-18E1-4343-823D-E9C854070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3" y="1896875"/>
            <a:ext cx="5740916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bg1"/>
                </a:solidFill>
                <a:effectLst/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5F3585C-5A73-4AF1-B357-303586489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275589"/>
            <a:ext cx="2169174" cy="71309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069D545-3D6A-42A2-B6DB-9D6B8FC38E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l="74359" r="1346"/>
          <a:stretch/>
        </p:blipFill>
        <p:spPr>
          <a:xfrm>
            <a:off x="310878" y="6192838"/>
            <a:ext cx="3002280" cy="411617"/>
          </a:xfrm>
          <a:prstGeom prst="rect">
            <a:avLst/>
          </a:prstGeom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B683CA0A-3CEC-4CF5-883E-6E1BED8E599C}"/>
              </a:ext>
            </a:extLst>
          </p:cNvPr>
          <p:cNvCxnSpPr>
            <a:cxnSpLocks/>
          </p:cNvCxnSpPr>
          <p:nvPr userDrawn="1"/>
        </p:nvCxnSpPr>
        <p:spPr>
          <a:xfrm>
            <a:off x="6261100" y="0"/>
            <a:ext cx="0" cy="6858000"/>
          </a:xfrm>
          <a:prstGeom prst="line">
            <a:avLst/>
          </a:prstGeom>
          <a:ln w="31750"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75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>
            <a:extLst>
              <a:ext uri="{FF2B5EF4-FFF2-40B4-BE49-F238E27FC236}">
                <a16:creationId xmlns:a16="http://schemas.microsoft.com/office/drawing/2014/main" id="{98E190D1-AFAC-4AD9-B92E-58B87CBA2BBB}"/>
              </a:ext>
            </a:extLst>
          </p:cNvPr>
          <p:cNvSpPr/>
          <p:nvPr userDrawn="1"/>
        </p:nvSpPr>
        <p:spPr>
          <a:xfrm>
            <a:off x="10515600" y="-25400"/>
            <a:ext cx="1676400" cy="6883400"/>
          </a:xfrm>
          <a:prstGeom prst="triangle">
            <a:avLst>
              <a:gd name="adj" fmla="val 99435"/>
            </a:avLst>
          </a:prstGeom>
          <a:gradFill>
            <a:gsLst>
              <a:gs pos="100000">
                <a:schemeClr val="accent4"/>
              </a:gs>
              <a:gs pos="62000">
                <a:schemeClr val="tx2"/>
              </a:gs>
            </a:gsLst>
            <a:lin ang="2700000" scaled="0"/>
          </a:gra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just"/>
            <a:endParaRPr lang="zh-CN" altLang="en-US" dirty="0"/>
          </a:p>
        </p:txBody>
      </p:sp>
      <p:sp>
        <p:nvSpPr>
          <p:cNvPr id="5" name="内容占位符 25">
            <a:extLst>
              <a:ext uri="{FF2B5EF4-FFF2-40B4-BE49-F238E27FC236}">
                <a16:creationId xmlns:a16="http://schemas.microsoft.com/office/drawing/2014/main" id="{96682C4B-F3CB-4913-99B2-00AFB7251F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60363" y="386715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6" name="文本占位符 31">
            <a:extLst>
              <a:ext uri="{FF2B5EF4-FFF2-40B4-BE49-F238E27FC236}">
                <a16:creationId xmlns:a16="http://schemas.microsoft.com/office/drawing/2014/main" id="{B5A17264-04D1-4C02-832A-A1DA9484B0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363" y="3113196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26FA3F28-F930-4C1E-80F2-90C73C8F3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3" y="1896875"/>
            <a:ext cx="5740916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286D724-0E80-4FBA-8317-A8CE5EF380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275589"/>
            <a:ext cx="2169174" cy="71309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53A0ABC-646A-4367-9E96-FFDDE79E6B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/>
          <a:srcRect l="74359" r="1346"/>
          <a:stretch/>
        </p:blipFill>
        <p:spPr>
          <a:xfrm>
            <a:off x="310878" y="6192838"/>
            <a:ext cx="3002280" cy="411617"/>
          </a:xfrm>
          <a:prstGeom prst="rect">
            <a:avLst/>
          </a:prstGeom>
        </p:spPr>
      </p:pic>
      <p:sp>
        <p:nvSpPr>
          <p:cNvPr id="10" name="图片占位符 6">
            <a:extLst>
              <a:ext uri="{FF2B5EF4-FFF2-40B4-BE49-F238E27FC236}">
                <a16:creationId xmlns:a16="http://schemas.microsoft.com/office/drawing/2014/main" id="{1E4B9AD9-F42C-42B1-BF19-2BD63A06C2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59400" y="0"/>
            <a:ext cx="6146801" cy="6858000"/>
          </a:xfrm>
          <a:prstGeom prst="parallelogram">
            <a:avLst>
              <a:gd name="adj" fmla="val 28125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zh-CN" altLang="en-US" dirty="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8763BFF2-1BD6-4E69-9E37-FE80DFEC27A8}"/>
              </a:ext>
            </a:extLst>
          </p:cNvPr>
          <p:cNvCxnSpPr>
            <a:cxnSpLocks/>
          </p:cNvCxnSpPr>
          <p:nvPr userDrawn="1"/>
        </p:nvCxnSpPr>
        <p:spPr>
          <a:xfrm flipH="1">
            <a:off x="5710548" y="-25400"/>
            <a:ext cx="1737055" cy="6883400"/>
          </a:xfrm>
          <a:prstGeom prst="line">
            <a:avLst/>
          </a:prstGeom>
          <a:ln w="31750">
            <a:gradFill>
              <a:gsLst>
                <a:gs pos="60000">
                  <a:schemeClr val="tx2"/>
                </a:gs>
                <a:gs pos="100000">
                  <a:schemeClr val="accent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22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建筑物&#10;&#10;自动生成的说明">
            <a:extLst>
              <a:ext uri="{FF2B5EF4-FFF2-40B4-BE49-F238E27FC236}">
                <a16:creationId xmlns:a16="http://schemas.microsoft.com/office/drawing/2014/main" id="{CA3B2481-2E39-4F26-AD96-B5923670EB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710" y="2394097"/>
            <a:ext cx="8047290" cy="2590938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C227DB4D-9A52-41BB-8743-E8038C4138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0763" y="2407580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7" name="内容占位符 25">
            <a:extLst>
              <a:ext uri="{FF2B5EF4-FFF2-40B4-BE49-F238E27FC236}">
                <a16:creationId xmlns:a16="http://schemas.microsoft.com/office/drawing/2014/main" id="{B2D05E36-F937-40FD-97BB-9372B5AC93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946863" y="4107201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8" name="文本占位符 31">
            <a:extLst>
              <a:ext uri="{FF2B5EF4-FFF2-40B4-BE49-F238E27FC236}">
                <a16:creationId xmlns:a16="http://schemas.microsoft.com/office/drawing/2014/main" id="{5BC80367-1D9F-485B-B0F7-7C45899F90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60764" y="3997557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图片占位符 14">
            <a:extLst>
              <a:ext uri="{FF2B5EF4-FFF2-40B4-BE49-F238E27FC236}">
                <a16:creationId xmlns:a16="http://schemas.microsoft.com/office/drawing/2014/main" id="{61CC23B2-BE5F-4680-96CD-C33FF9374D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415726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788FC1A-7F0D-4A9B-AA04-89AD4994A8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24558" y="4706725"/>
            <a:ext cx="3935296" cy="20929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00B84F0-53AC-421B-9FBC-62687BB5AA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271357"/>
            <a:ext cx="2169174" cy="71309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E27F61-80B1-40C1-B303-E54548F0A0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/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6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6DC54DA7-8689-4800-BC51-1B5E92F91EBD}"/>
              </a:ext>
            </a:extLst>
          </p:cNvPr>
          <p:cNvGrpSpPr/>
          <p:nvPr userDrawn="1"/>
        </p:nvGrpSpPr>
        <p:grpSpPr>
          <a:xfrm>
            <a:off x="391884" y="2278063"/>
            <a:ext cx="4122059" cy="1462680"/>
            <a:chOff x="304800" y="2709636"/>
            <a:chExt cx="4122059" cy="1462680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5E59BA01-ADDE-45EC-AD9A-30B45C126EF8}"/>
                </a:ext>
              </a:extLst>
            </p:cNvPr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5C4775BF-17D8-45C0-9CB9-425332699B08}"/>
                  </a:ext>
                </a:extLst>
              </p:cNvPr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id="{0D22151C-5CCD-4390-83DF-F41B623A3BBE}"/>
                    </a:ext>
                  </a:extLst>
                </p:cNvPr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pic>
              <p:nvPicPr>
                <p:cNvPr id="18" name="图片 17" descr="图片包含 建筑物&#10;&#10;自动生成的说明">
                  <a:extLst>
                    <a:ext uri="{FF2B5EF4-FFF2-40B4-BE49-F238E27FC236}">
                      <a16:creationId xmlns:a16="http://schemas.microsoft.com/office/drawing/2014/main" id="{4FA339D9-8197-4F28-8D72-F96BF5158E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duotone>
                    <a:srgbClr val="DBDBDB">
                      <a:shade val="45000"/>
                      <a:satMod val="135000"/>
                    </a:srgbClr>
                    <a:prstClr val="white"/>
                  </a:duotone>
                  <a:alphaModFix amt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081911D-2E44-4FD6-A0AD-907AAE52FACB}"/>
                  </a:ext>
                </a:extLst>
              </p:cNvPr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目  录</a:t>
                </a: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A92C7D20-4DAB-48D5-B9FE-07311B97C222}"/>
                  </a:ext>
                </a:extLst>
              </p:cNvPr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gradFill>
                <a:gsLst>
                  <a:gs pos="100000">
                    <a:schemeClr val="accent4"/>
                  </a:gs>
                  <a:gs pos="62000">
                    <a:schemeClr val="tx2"/>
                  </a:gs>
                </a:gsLst>
                <a:lin ang="27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22A3E5D-FF59-4C7C-A657-F2CE27FAB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9" name="图片占位符 6">
            <a:extLst>
              <a:ext uri="{FF2B5EF4-FFF2-40B4-BE49-F238E27FC236}">
                <a16:creationId xmlns:a16="http://schemas.microsoft.com/office/drawing/2014/main" id="{AF8E3962-2329-4680-827B-C4237CDC52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9" y="0"/>
            <a:ext cx="6096001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436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B78DC3B0-6545-47FD-A372-07AD4DF09697}"/>
              </a:ext>
            </a:extLst>
          </p:cNvPr>
          <p:cNvGrpSpPr/>
          <p:nvPr userDrawn="1"/>
        </p:nvGrpSpPr>
        <p:grpSpPr>
          <a:xfrm>
            <a:off x="4034971" y="689970"/>
            <a:ext cx="4122059" cy="1462680"/>
            <a:chOff x="304800" y="2709636"/>
            <a:chExt cx="4122059" cy="146268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A499F2E8-30BC-413E-8034-6A7278D4979C}"/>
                </a:ext>
              </a:extLst>
            </p:cNvPr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BFD679A7-DAD2-4984-B6F0-7C9ABE4B8F0F}"/>
                  </a:ext>
                </a:extLst>
              </p:cNvPr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9" name="矩形 8">
                  <a:extLst>
                    <a:ext uri="{FF2B5EF4-FFF2-40B4-BE49-F238E27FC236}">
                      <a16:creationId xmlns:a16="http://schemas.microsoft.com/office/drawing/2014/main" id="{424CD77E-BBF9-4D46-B301-F75D3222F2E0}"/>
                    </a:ext>
                  </a:extLst>
                </p:cNvPr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pic>
              <p:nvPicPr>
                <p:cNvPr id="10" name="图片 9" descr="图片包含 建筑物&#10;&#10;自动生成的说明">
                  <a:extLst>
                    <a:ext uri="{FF2B5EF4-FFF2-40B4-BE49-F238E27FC236}">
                      <a16:creationId xmlns:a16="http://schemas.microsoft.com/office/drawing/2014/main" id="{83E81D97-88FE-44C4-85F5-ABEF155EA0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duotone>
                    <a:srgbClr val="DBDBDB">
                      <a:shade val="45000"/>
                      <a:satMod val="135000"/>
                    </a:srgbClr>
                    <a:prstClr val="white"/>
                  </a:duotone>
                  <a:alphaModFix amt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3959A77-64DA-4694-95C2-AD9E38910645}"/>
                  </a:ext>
                </a:extLst>
              </p:cNvPr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目  录</a:t>
                </a: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20512A63-1AB8-442E-BAE6-AF2B98235281}"/>
                  </a:ext>
                </a:extLst>
              </p:cNvPr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gradFill>
                <a:gsLst>
                  <a:gs pos="100000">
                    <a:schemeClr val="accent4"/>
                  </a:gs>
                  <a:gs pos="62000">
                    <a:schemeClr val="tx2"/>
                  </a:gs>
                </a:gsLst>
                <a:lin ang="27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AD253681-53B8-4661-A94B-736B46C3A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1" name="图片占位符 6">
            <a:extLst>
              <a:ext uri="{FF2B5EF4-FFF2-40B4-BE49-F238E27FC236}">
                <a16:creationId xmlns:a16="http://schemas.microsoft.com/office/drawing/2014/main" id="{D403F116-EFE8-4DEB-B6FE-4D20752B74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3240088"/>
            <a:ext cx="12192000" cy="36179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101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368" y="263408"/>
            <a:ext cx="8940432" cy="657713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429264" cy="49914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20000"/>
              </a:lnSpc>
              <a:defRPr sz="2500">
                <a:solidFill>
                  <a:schemeClr val="accent2"/>
                </a:solidFill>
              </a:defRPr>
            </a:lvl1pPr>
            <a:lvl2pPr>
              <a:lnSpc>
                <a:spcPct val="120000"/>
              </a:lnSpc>
              <a:defRPr sz="2117">
                <a:solidFill>
                  <a:schemeClr val="accent2"/>
                </a:solidFill>
              </a:defRPr>
            </a:lvl2pPr>
            <a:lvl3pPr>
              <a:lnSpc>
                <a:spcPct val="120000"/>
              </a:lnSpc>
              <a:defRPr sz="1905">
                <a:solidFill>
                  <a:schemeClr val="accent2"/>
                </a:solidFill>
              </a:defRPr>
            </a:lvl3pPr>
            <a:lvl4pPr>
              <a:lnSpc>
                <a:spcPct val="120000"/>
              </a:lnSpc>
              <a:defRPr sz="1693">
                <a:solidFill>
                  <a:schemeClr val="accent2"/>
                </a:solidFill>
              </a:defRPr>
            </a:lvl4pPr>
            <a:lvl5pPr>
              <a:lnSpc>
                <a:spcPct val="120000"/>
              </a:lnSpc>
              <a:defRPr sz="1693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33E3E6D-D003-4285-9CD3-F9F948F4D4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r="1346"/>
          <a:stretch/>
        </p:blipFill>
        <p:spPr>
          <a:xfrm>
            <a:off x="516" y="6149854"/>
            <a:ext cx="12191484" cy="411617"/>
          </a:xfrm>
          <a:prstGeom prst="rect">
            <a:avLst/>
          </a:prstGeom>
        </p:spPr>
      </p:pic>
      <p:pic>
        <p:nvPicPr>
          <p:cNvPr id="13" name="图片 12" descr="文本&#10;&#10;中度可信度描述已自动生成">
            <a:extLst>
              <a:ext uri="{FF2B5EF4-FFF2-40B4-BE49-F238E27FC236}">
                <a16:creationId xmlns:a16="http://schemas.microsoft.com/office/drawing/2014/main" id="{20F80C42-4A81-4868-AA78-9E4FF9811E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162" y="263409"/>
            <a:ext cx="2305463" cy="75790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EB998610-38B8-4F4F-8E37-98D574A43924}"/>
              </a:ext>
            </a:extLst>
          </p:cNvPr>
          <p:cNvSpPr/>
          <p:nvPr userDrawn="1"/>
        </p:nvSpPr>
        <p:spPr>
          <a:xfrm>
            <a:off x="-1" y="311884"/>
            <a:ext cx="360363" cy="560759"/>
          </a:xfrm>
          <a:prstGeom prst="rect">
            <a:avLst/>
          </a:prstGeom>
          <a:gradFill>
            <a:gsLst>
              <a:gs pos="100000">
                <a:schemeClr val="accent4"/>
              </a:gs>
              <a:gs pos="62000">
                <a:schemeClr val="tx2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/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8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1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8" r:id="rId4"/>
    <p:sldLayoutId id="2147483683" r:id="rId5"/>
    <p:sldLayoutId id="2147483689" r:id="rId6"/>
    <p:sldLayoutId id="2147483682" r:id="rId7"/>
    <p:sldLayoutId id="2147483684" r:id="rId8"/>
    <p:sldLayoutId id="2147483664" r:id="rId9"/>
    <p:sldLayoutId id="2147483677" r:id="rId10"/>
    <p:sldLayoutId id="2147483678" r:id="rId11"/>
    <p:sldLayoutId id="2147483675" r:id="rId12"/>
    <p:sldLayoutId id="2147483690" r:id="rId13"/>
    <p:sldLayoutId id="2147483685" r:id="rId14"/>
    <p:sldLayoutId id="2147483686" r:id="rId15"/>
    <p:sldLayoutId id="2147483691" r:id="rId16"/>
    <p:sldLayoutId id="214748368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6771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927" indent="-241927" algn="l" defTabSz="967710" rtl="0" eaLnBrk="1" latinLnBrk="0" hangingPunct="1">
        <a:lnSpc>
          <a:spcPct val="90000"/>
        </a:lnSpc>
        <a:spcBef>
          <a:spcPts val="1058"/>
        </a:spcBef>
        <a:buFontTx/>
        <a:buBlip>
          <a:blip r:embed="rId19"/>
        </a:buBlip>
        <a:defRPr sz="2963" b="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25782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2540" b="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09637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2117" b="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93492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5" b="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177346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5" b="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661201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3145056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628911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4112765" indent="-241927" algn="l" defTabSz="967710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55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10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1564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5419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9274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3129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983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838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01">
          <p15:clr>
            <a:srgbClr val="F26B43"/>
          </p15:clr>
        </p15:guide>
        <p15:guide id="2" orient="horz" pos="227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pos="227">
          <p15:clr>
            <a:srgbClr val="F26B43"/>
          </p15:clr>
        </p15:guide>
        <p15:guide id="5" orient="horz" pos="2041">
          <p15:clr>
            <a:srgbClr val="F26B43"/>
          </p15:clr>
        </p15:guide>
        <p15:guide id="6" pos="7446" userDrawn="1">
          <p15:clr>
            <a:srgbClr val="F26B43"/>
          </p15:clr>
        </p15:guide>
        <p15:guide id="7" orient="horz" pos="3651">
          <p15:clr>
            <a:srgbClr val="F26B43"/>
          </p15:clr>
        </p15:guide>
        <p15:guide id="8" orient="horz" pos="2514">
          <p15:clr>
            <a:srgbClr val="FDE53C"/>
          </p15:clr>
        </p15:guide>
        <p15:guide id="9" orient="horz" pos="1554">
          <p15:clr>
            <a:srgbClr val="FDE53C"/>
          </p15:clr>
        </p15:guide>
        <p15:guide id="12" pos="2418">
          <p15:clr>
            <a:srgbClr val="A4A3A4"/>
          </p15:clr>
        </p15:guide>
        <p15:guide id="13" pos="4830">
          <p15:clr>
            <a:srgbClr val="A4A3A4"/>
          </p15:clr>
        </p15:guide>
        <p15:guide id="14" orient="horz" pos="1356">
          <p15:clr>
            <a:srgbClr val="A4A3A4"/>
          </p15:clr>
        </p15:guide>
        <p15:guide id="15" orient="horz" pos="2718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605ECC-F19C-469E-BAA3-7810EC50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 dirty="0"/>
              <a:t>上海交通大学“三好学生”</a:t>
            </a:r>
            <a:br>
              <a:rPr lang="zh-CN" altLang="en-US" sz="4800" dirty="0"/>
            </a:br>
            <a:r>
              <a:rPr lang="zh-CN" altLang="en-US" sz="4800" dirty="0"/>
              <a:t>“优秀学生干部”交我办系统使用说明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B5F1DE-2DCC-43FF-880E-DD129209120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D53CAF1-A9D1-4E1E-932D-D7D1FAD855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校团委组织部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tuanwei_zzb@sjtu.edu.cn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88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97315-E4D6-4E24-C2D9-A7325B158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6D4DFAFA-81AC-2747-8550-74C245199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一、拟推荐人填写表单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9626D67D-1B03-18A3-93F7-169873C1F2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51597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7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查看申请状态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打印个人推荐表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algn="just">
              <a:lnSpc>
                <a:spcPct val="100000"/>
              </a:lnSpc>
              <a:buFont typeface="+mj-ea"/>
              <a:buAutoNum type="circleNumDbPlain" startAt="7"/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41C40BAC-3F66-AE17-F1C1-0AB084E7CB12}"/>
              </a:ext>
            </a:extLst>
          </p:cNvPr>
          <p:cNvSpPr txBox="1"/>
          <p:nvPr/>
        </p:nvSpPr>
        <p:spPr>
          <a:xfrm>
            <a:off x="136270" y="1658410"/>
            <a:ext cx="11760357" cy="2007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申请人进入交我办手机端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端，选择“待办”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已办，即可查看审批进度。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申请被驳回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，也可在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待办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中查看反馈信息。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打印目前仅支持“交我办”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https://my.sjtu.edu.cn/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申请人完成提交表单流程即可进行打印（办事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已办事项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点选事项）</a:t>
            </a:r>
          </a:p>
        </p:txBody>
      </p:sp>
      <p:pic>
        <p:nvPicPr>
          <p:cNvPr id="4" name="图片 3" descr="D:/!大学学习/21 活动/16 团委组织部工作/008 25 五四/三号.png三号">
            <a:extLst>
              <a:ext uri="{FF2B5EF4-FFF2-40B4-BE49-F238E27FC236}">
                <a16:creationId xmlns:a16="http://schemas.microsoft.com/office/drawing/2014/main" id="{455E29A4-437D-2B0F-017D-52890B8512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629" t="1578" r="32072" b="-1578"/>
          <a:stretch>
            <a:fillRect/>
          </a:stretch>
        </p:blipFill>
        <p:spPr>
          <a:xfrm>
            <a:off x="642620" y="3429000"/>
            <a:ext cx="4062730" cy="166624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DA69F73-ED98-E717-04CE-C1FB90771E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295"/>
          <a:stretch>
            <a:fillRect/>
          </a:stretch>
        </p:blipFill>
        <p:spPr>
          <a:xfrm>
            <a:off x="5383943" y="3429000"/>
            <a:ext cx="5338484" cy="166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4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44FC8-A373-CA95-3C67-6FBDEC0DF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FC23D7E2-5FE2-A450-060D-AA9E355B7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一、拟推荐人填写表单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14DF053A-B548-8AB8-A073-F6E3EFD5EF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51597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8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个人推荐表</a:t>
            </a: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130929F9-CDB2-2D83-E049-9712F181E20C}"/>
              </a:ext>
            </a:extLst>
          </p:cNvPr>
          <p:cNvSpPr txBox="1"/>
          <p:nvPr/>
        </p:nvSpPr>
        <p:spPr>
          <a:xfrm>
            <a:off x="136270" y="1658410"/>
            <a:ext cx="11760357" cy="2007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推荐的个人，个人推荐表交至所在院系，并加盖院系团委章；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校级机关或学生组织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推荐的个人，需自行打印个人推荐表交至所在机关，并加盖机关公章。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F320FE5-1F67-C3F6-5495-461842A4489D}"/>
              </a:ext>
            </a:extLst>
          </p:cNvPr>
          <p:cNvSpPr txBox="1"/>
          <p:nvPr/>
        </p:nvSpPr>
        <p:spPr>
          <a:xfrm>
            <a:off x="869749" y="4182089"/>
            <a:ext cx="188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个人推荐表样例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38500BA-51BA-0797-783D-33F9F26E03BB}"/>
              </a:ext>
            </a:extLst>
          </p:cNvPr>
          <p:cNvGrpSpPr/>
          <p:nvPr/>
        </p:nvGrpSpPr>
        <p:grpSpPr>
          <a:xfrm>
            <a:off x="2937510" y="2513648"/>
            <a:ext cx="3009265" cy="3779520"/>
            <a:chOff x="8528685" y="2513648"/>
            <a:chExt cx="3009265" cy="377952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8ACC8C58-57F5-CD03-E878-0D06098CD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11573"/>
            <a:stretch>
              <a:fillRect/>
            </a:stretch>
          </p:blipFill>
          <p:spPr>
            <a:xfrm>
              <a:off x="8528685" y="2513648"/>
              <a:ext cx="3009265" cy="3779520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0500A655-D167-4788-506F-AF730BD7513F}"/>
                </a:ext>
              </a:extLst>
            </p:cNvPr>
            <p:cNvSpPr txBox="1"/>
            <p:nvPr/>
          </p:nvSpPr>
          <p:spPr>
            <a:xfrm>
              <a:off x="10372760" y="4996148"/>
              <a:ext cx="668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签章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69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EA46A-A6E8-5297-E19B-C9D0A7B0A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城市的风景&#10;&#10;描述已自动生成">
            <a:extLst>
              <a:ext uri="{FF2B5EF4-FFF2-40B4-BE49-F238E27FC236}">
                <a16:creationId xmlns:a16="http://schemas.microsoft.com/office/drawing/2014/main" id="{917BE9CF-BB5E-CF42-05C9-169E023437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8" b="28788"/>
          <a:stretch>
            <a:fillRect/>
          </a:stretch>
        </p:blipFill>
        <p:spPr/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14509C0B-18EF-BACB-2A11-BDB6083E5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【</a:t>
            </a:r>
            <a:r>
              <a:rPr lang="zh-CN" altLang="en-US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院系推荐</a:t>
            </a:r>
            <a:r>
              <a:rPr lang="en-US" altLang="zh-CN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】</a:t>
            </a:r>
            <a:r>
              <a:rPr lang="zh-CN" altLang="en-US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团支书审批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81F0936-3EEA-6613-4B74-CAE15609E6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获</a:t>
            </a:r>
            <a:r>
              <a:rPr lang="zh-CN" altLang="en-US" dirty="0">
                <a:solidFill>
                  <a:schemeClr val="accent2"/>
                </a:solidFill>
              </a:rPr>
              <a:t>院系推荐的个人，其申请材料由团支书（班团审核人）、所在院系团委及校团委审批，本节为面向团支书（班团审核人）的系统使用指南。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709BA686-E248-1F43-6A68-B3276A13EC71}"/>
              </a:ext>
            </a:extLst>
          </p:cNvPr>
          <p:cNvGrpSpPr/>
          <p:nvPr/>
        </p:nvGrpSpPr>
        <p:grpSpPr>
          <a:xfrm>
            <a:off x="1048224" y="3047028"/>
            <a:ext cx="2895125" cy="3181080"/>
            <a:chOff x="1048225" y="3047028"/>
            <a:chExt cx="2862842" cy="318108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31AD0EF6-2ECE-F2B4-0F5D-6752FC96EB25}"/>
                </a:ext>
              </a:extLst>
            </p:cNvPr>
            <p:cNvSpPr/>
            <p:nvPr/>
          </p:nvSpPr>
          <p:spPr>
            <a:xfrm>
              <a:off x="1048225" y="3047028"/>
              <a:ext cx="2862842" cy="3180036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800" b="1" i="0" u="none" strike="noStrike" kern="0" cap="none" spc="0" normalizeH="0" baseline="0" noProof="0" dirty="0">
                  <a:ln>
                    <a:noFill/>
                  </a:ln>
                  <a:solidFill>
                    <a:srgbClr val="C8161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02</a:t>
              </a:r>
              <a:endParaRPr kumimoji="0" lang="zh-CN" altLang="en-US" sz="13800" b="1" i="0" u="none" strike="noStrike" kern="0" cap="none" spc="0" normalizeH="0" baseline="0" noProof="0" dirty="0">
                <a:ln>
                  <a:noFill/>
                </a:ln>
                <a:solidFill>
                  <a:srgbClr val="C8161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AFDF607E-2016-9D94-B4A4-FE21A1AD1B92}"/>
                </a:ext>
              </a:extLst>
            </p:cNvPr>
            <p:cNvSpPr/>
            <p:nvPr/>
          </p:nvSpPr>
          <p:spPr>
            <a:xfrm rot="16200000">
              <a:off x="2434933" y="4751974"/>
              <a:ext cx="90000" cy="2862268"/>
            </a:xfrm>
            <a:prstGeom prst="rect">
              <a:avLst/>
            </a:prstGeom>
            <a:solidFill>
              <a:srgbClr val="C8161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40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1D293-95C1-8F59-F5F2-CC630F687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16FAE7DA-95AA-4992-5249-F79D3F6A8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审批流程</a:t>
            </a:r>
            <a:endParaRPr lang="zh-CN" altLang="en-US" sz="2000" dirty="0">
              <a:latin typeface="+mj-ea"/>
              <a:ea typeface="+mj-ea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8F613590-02B1-D590-1CFC-EC1B1182F55D}"/>
              </a:ext>
            </a:extLst>
          </p:cNvPr>
          <p:cNvGrpSpPr/>
          <p:nvPr/>
        </p:nvGrpSpPr>
        <p:grpSpPr>
          <a:xfrm>
            <a:off x="1302456" y="1329978"/>
            <a:ext cx="9587088" cy="4198043"/>
            <a:chOff x="648010" y="1527866"/>
            <a:chExt cx="9587088" cy="4198043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B9A9A4E-FC59-6BAE-F8D1-667103B2733F}"/>
                </a:ext>
              </a:extLst>
            </p:cNvPr>
            <p:cNvGrpSpPr/>
            <p:nvPr/>
          </p:nvGrpSpPr>
          <p:grpSpPr>
            <a:xfrm>
              <a:off x="648010" y="1527866"/>
              <a:ext cx="4301062" cy="4198043"/>
              <a:chOff x="648010" y="1527866"/>
              <a:chExt cx="4301062" cy="4198043"/>
            </a:xfrm>
          </p:grpSpPr>
          <p:sp>
            <p:nvSpPr>
              <p:cNvPr id="6" name="内容占位符 3">
                <a:extLst>
                  <a:ext uri="{FF2B5EF4-FFF2-40B4-BE49-F238E27FC236}">
                    <a16:creationId xmlns:a16="http://schemas.microsoft.com/office/drawing/2014/main" id="{9A90F65D-6BE6-F4E5-C5A7-B5B4B72E91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8010" y="1527866"/>
                <a:ext cx="4301062" cy="4198043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241927" indent="-241927" algn="l" defTabSz="967710" rtl="0" eaLnBrk="1" latinLnBrk="0" hangingPunct="1">
                  <a:lnSpc>
                    <a:spcPct val="90000"/>
                  </a:lnSpc>
                  <a:spcBef>
                    <a:spcPts val="1058"/>
                  </a:spcBef>
                  <a:buFontTx/>
                  <a:buBlip>
                    <a:blip r:embed="rId2"/>
                  </a:buBlip>
                  <a:defRPr sz="2963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25782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2540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209637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2117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93492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177346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661201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45056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28911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2765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just">
                  <a:lnSpc>
                    <a:spcPct val="150000"/>
                  </a:lnSpc>
                  <a:buFont typeface="+mj-lt"/>
                  <a:buAutoNum type="alphaUcPeriod"/>
                </a:pPr>
                <a:r>
                  <a:rPr lang="zh-CN" altLang="en-US" sz="24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院系推荐流程</a:t>
                </a:r>
                <a:endParaRPr lang="en-US" altLang="zh-CN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拟推荐人发起申请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团支书（班团审核人）审批</a:t>
                </a:r>
                <a:endParaRPr lang="en-US" altLang="zh-CN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院系团委审批</a:t>
                </a: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校团委审批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0C6F1CA5-8179-B4D9-C0BF-DECD4226A731}"/>
                  </a:ext>
                </a:extLst>
              </p:cNvPr>
              <p:cNvGrpSpPr/>
              <p:nvPr/>
            </p:nvGrpSpPr>
            <p:grpSpPr>
              <a:xfrm>
                <a:off x="2052061" y="2591208"/>
                <a:ext cx="306301" cy="2488578"/>
                <a:chOff x="2052061" y="2591208"/>
                <a:chExt cx="306301" cy="2488578"/>
              </a:xfrm>
            </p:grpSpPr>
            <p:sp>
              <p:nvSpPr>
                <p:cNvPr id="8" name="箭头: 下 7">
                  <a:extLst>
                    <a:ext uri="{FF2B5EF4-FFF2-40B4-BE49-F238E27FC236}">
                      <a16:creationId xmlns:a16="http://schemas.microsoft.com/office/drawing/2014/main" id="{AE926529-AB5B-4815-95D7-F3C359BEF43C}"/>
                    </a:ext>
                  </a:extLst>
                </p:cNvPr>
                <p:cNvSpPr/>
                <p:nvPr/>
              </p:nvSpPr>
              <p:spPr>
                <a:xfrm>
                  <a:off x="2052061" y="2591208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" name="箭头: 下 6">
                  <a:extLst>
                    <a:ext uri="{FF2B5EF4-FFF2-40B4-BE49-F238E27FC236}">
                      <a16:creationId xmlns:a16="http://schemas.microsoft.com/office/drawing/2014/main" id="{348345D3-0DB0-F8A5-D2FA-40887A32A976}"/>
                    </a:ext>
                  </a:extLst>
                </p:cNvPr>
                <p:cNvSpPr/>
                <p:nvPr/>
              </p:nvSpPr>
              <p:spPr>
                <a:xfrm>
                  <a:off x="2052061" y="4602316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箭头: 下 6">
                  <a:extLst>
                    <a:ext uri="{FF2B5EF4-FFF2-40B4-BE49-F238E27FC236}">
                      <a16:creationId xmlns:a16="http://schemas.microsoft.com/office/drawing/2014/main" id="{ED748DFC-6496-5320-D2FE-98936D49FDCC}"/>
                    </a:ext>
                  </a:extLst>
                </p:cNvPr>
                <p:cNvSpPr/>
                <p:nvPr/>
              </p:nvSpPr>
              <p:spPr>
                <a:xfrm>
                  <a:off x="2052061" y="3596762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122863EE-6800-FB44-8D4F-885C9A1A3835}"/>
                </a:ext>
              </a:extLst>
            </p:cNvPr>
            <p:cNvGrpSpPr/>
            <p:nvPr/>
          </p:nvGrpSpPr>
          <p:grpSpPr>
            <a:xfrm>
              <a:off x="5181768" y="1527866"/>
              <a:ext cx="5053330" cy="4197985"/>
              <a:chOff x="5181768" y="1527866"/>
              <a:chExt cx="5053330" cy="4197985"/>
            </a:xfrm>
          </p:grpSpPr>
          <p:sp>
            <p:nvSpPr>
              <p:cNvPr id="7" name="内容占位符 3">
                <a:extLst>
                  <a:ext uri="{FF2B5EF4-FFF2-40B4-BE49-F238E27FC236}">
                    <a16:creationId xmlns:a16="http://schemas.microsoft.com/office/drawing/2014/main" id="{6AAC0628-AABB-6993-8700-5863DF03A5BF}"/>
                  </a:ext>
                </a:extLst>
              </p:cNvPr>
              <p:cNvSpPr txBox="1"/>
              <p:nvPr/>
            </p:nvSpPr>
            <p:spPr>
              <a:xfrm>
                <a:off x="5181768" y="1527866"/>
                <a:ext cx="5053330" cy="419798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marR="0" lvl="0" indent="-457200" algn="just" defTabSz="914400" rtl="0" eaLnBrk="1" fontAlgn="auto" latinLnBrk="0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+mj-lt"/>
                  <a:buAutoNum type="alphaUcPeriod" startAt="2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校级机关或学生组织推荐流程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拟推荐人发起申请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endPara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校级机关负责人审批</a:t>
                </a:r>
                <a:endPara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院系团委审批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marR="0" lvl="1" indent="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None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校团委审批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A4BE2C27-0935-F503-B963-97DDF526D09B}"/>
                  </a:ext>
                </a:extLst>
              </p:cNvPr>
              <p:cNvGrpSpPr/>
              <p:nvPr/>
            </p:nvGrpSpPr>
            <p:grpSpPr>
              <a:xfrm>
                <a:off x="6445784" y="2591208"/>
                <a:ext cx="306301" cy="2408673"/>
                <a:chOff x="6445784" y="2671113"/>
                <a:chExt cx="306301" cy="2408673"/>
              </a:xfrm>
            </p:grpSpPr>
            <p:sp>
              <p:nvSpPr>
                <p:cNvPr id="9" name="箭头: 下 8">
                  <a:extLst>
                    <a:ext uri="{FF2B5EF4-FFF2-40B4-BE49-F238E27FC236}">
                      <a16:creationId xmlns:a16="http://schemas.microsoft.com/office/drawing/2014/main" id="{125532C9-1983-0652-5CD6-186D66BD8271}"/>
                    </a:ext>
                  </a:extLst>
                </p:cNvPr>
                <p:cNvSpPr/>
                <p:nvPr/>
              </p:nvSpPr>
              <p:spPr>
                <a:xfrm>
                  <a:off x="6445784" y="2671113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箭头: 下 11">
                  <a:extLst>
                    <a:ext uri="{FF2B5EF4-FFF2-40B4-BE49-F238E27FC236}">
                      <a16:creationId xmlns:a16="http://schemas.microsoft.com/office/drawing/2014/main" id="{E9640645-262E-8B54-F7DE-77FC160F3AF9}"/>
                    </a:ext>
                  </a:extLst>
                </p:cNvPr>
                <p:cNvSpPr/>
                <p:nvPr/>
              </p:nvSpPr>
              <p:spPr>
                <a:xfrm>
                  <a:off x="6445784" y="3636715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箭头: 下 12">
                  <a:extLst>
                    <a:ext uri="{FF2B5EF4-FFF2-40B4-BE49-F238E27FC236}">
                      <a16:creationId xmlns:a16="http://schemas.microsoft.com/office/drawing/2014/main" id="{C940E23E-49F4-953F-77A3-21764C690370}"/>
                    </a:ext>
                  </a:extLst>
                </p:cNvPr>
                <p:cNvSpPr/>
                <p:nvPr/>
              </p:nvSpPr>
              <p:spPr>
                <a:xfrm>
                  <a:off x="6445784" y="4602316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9" name="内容占位符 3">
            <a:extLst>
              <a:ext uri="{FF2B5EF4-FFF2-40B4-BE49-F238E27FC236}">
                <a16:creationId xmlns:a16="http://schemas.microsoft.com/office/drawing/2014/main" id="{12C87287-3E65-3E5C-BE0C-0A0749286A51}"/>
              </a:ext>
            </a:extLst>
          </p:cNvPr>
          <p:cNvSpPr txBox="1"/>
          <p:nvPr/>
        </p:nvSpPr>
        <p:spPr>
          <a:xfrm>
            <a:off x="295950" y="5527963"/>
            <a:ext cx="11600100" cy="99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注：拟推荐人不能同时参与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院系推荐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校级机关或学生组织推荐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，二者只能选其一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03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ED5FA-F9B6-C602-7B7A-152E1927D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BDDF3540-83DA-9499-668C-C9267BD9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</a:t>
            </a:r>
            <a:r>
              <a:rPr lang="en-US" altLang="zh-CN" dirty="0"/>
              <a:t>【</a:t>
            </a:r>
            <a:r>
              <a:rPr lang="zh-CN" altLang="en-US" dirty="0"/>
              <a:t>院系推荐</a:t>
            </a:r>
            <a:r>
              <a:rPr lang="en-US" altLang="zh-CN" dirty="0"/>
              <a:t>】</a:t>
            </a:r>
            <a:r>
              <a:rPr lang="zh-CN" altLang="en-US" dirty="0"/>
              <a:t>团支书（班团审核人）审批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0D636C9B-CF85-FD68-839D-13DF7D0390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499145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登录交我办平台</a:t>
            </a: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1BA47808-D154-8E3E-9181-B822BAC65C2B}"/>
              </a:ext>
            </a:extLst>
          </p:cNvPr>
          <p:cNvSpPr txBox="1"/>
          <p:nvPr/>
        </p:nvSpPr>
        <p:spPr>
          <a:xfrm>
            <a:off x="136270" y="1658410"/>
            <a:ext cx="11760357" cy="2007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审批人通过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jaccount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进入“交我办”（手机端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端）办事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待办事项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进入学生事务管理系统：在“评优申请”中，选择“评优详情”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点击其中一条待办事项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58ECBE0B-00F6-55F0-ED20-B22B71613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43" y="2934028"/>
            <a:ext cx="9815870" cy="319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6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D9D3D-57BB-4273-E3A6-93B707398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7950DE51-1AAF-1718-0085-AA9E23833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</a:t>
            </a:r>
            <a:r>
              <a:rPr lang="en-US" altLang="zh-CN" dirty="0"/>
              <a:t>【</a:t>
            </a:r>
            <a:r>
              <a:rPr lang="zh-CN" altLang="en-US" dirty="0"/>
              <a:t>院系推荐</a:t>
            </a:r>
            <a:r>
              <a:rPr lang="en-US" altLang="zh-CN" dirty="0"/>
              <a:t>】</a:t>
            </a:r>
            <a:r>
              <a:rPr lang="zh-CN" altLang="en-US" dirty="0"/>
              <a:t>团支书（班团审核人）审批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CFBC9025-82AB-401B-2876-9944BC5397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499145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2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进行审批</a:t>
            </a: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1B67E682-155B-EA8B-6FAE-0276916EAC81}"/>
              </a:ext>
            </a:extLst>
          </p:cNvPr>
          <p:cNvSpPr txBox="1"/>
          <p:nvPr/>
        </p:nvSpPr>
        <p:spPr>
          <a:xfrm>
            <a:off x="136270" y="1658410"/>
            <a:ext cx="11760357" cy="2007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核对申请表单的各项信息。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注意：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请点对点做好审批结果的反馈工作，确保申请人知晓本人表单的审批结果，避免信息不对称的情况发生。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55C9FE0-3528-9C18-1ED2-9EA939E26A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0038"/>
          <a:stretch>
            <a:fillRect/>
          </a:stretch>
        </p:blipFill>
        <p:spPr>
          <a:xfrm>
            <a:off x="381368" y="2843372"/>
            <a:ext cx="5734297" cy="3434137"/>
          </a:xfrm>
          <a:prstGeom prst="rect">
            <a:avLst/>
          </a:prstGeom>
        </p:spPr>
      </p:pic>
      <p:sp>
        <p:nvSpPr>
          <p:cNvPr id="6" name="内容占位符 3">
            <a:extLst>
              <a:ext uri="{FF2B5EF4-FFF2-40B4-BE49-F238E27FC236}">
                <a16:creationId xmlns:a16="http://schemas.microsoft.com/office/drawing/2014/main" id="{FC2EBE80-1AB9-55CE-4A19-708128224DE1}"/>
              </a:ext>
            </a:extLst>
          </p:cNvPr>
          <p:cNvSpPr txBox="1"/>
          <p:nvPr/>
        </p:nvSpPr>
        <p:spPr>
          <a:xfrm>
            <a:off x="6181418" y="2830528"/>
            <a:ext cx="5800050" cy="35246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常见问题：</a:t>
            </a:r>
            <a:endParaRPr lang="en-US" altLang="zh-CN" sz="2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今年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月入学学生；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推荐来源有误、推荐类别有误；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个人信息有误（如政治面貌错误、职务错误）；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表述不规范；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前后文矛盾（如政治面貌栏为“共青团员”，担任职务栏为“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党支部书记”）；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783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EEB39-BC0F-8178-B734-2DDFE9F6F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8C293248-284F-3439-73B1-15A90FA39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</a:t>
            </a:r>
            <a:r>
              <a:rPr lang="en-US" altLang="zh-CN" dirty="0"/>
              <a:t>【</a:t>
            </a:r>
            <a:r>
              <a:rPr lang="zh-CN" altLang="en-US" dirty="0"/>
              <a:t>院系推荐</a:t>
            </a:r>
            <a:r>
              <a:rPr lang="en-US" altLang="zh-CN" dirty="0"/>
              <a:t>】</a:t>
            </a:r>
            <a:r>
              <a:rPr lang="zh-CN" altLang="en-US" dirty="0"/>
              <a:t>团支书（班团审核人）审批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C8AD766E-0D8F-0119-6DB2-3EFACA9110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499145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3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A8F50B79-6210-BF32-6DAC-01C6AF4062AC}"/>
              </a:ext>
            </a:extLst>
          </p:cNvPr>
          <p:cNvGrpSpPr/>
          <p:nvPr/>
        </p:nvGrpSpPr>
        <p:grpSpPr>
          <a:xfrm>
            <a:off x="1023689" y="1605249"/>
            <a:ext cx="10144623" cy="4749964"/>
            <a:chOff x="1057867" y="1774952"/>
            <a:chExt cx="10144623" cy="4749964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94E1EEE8-CCD1-006E-286E-6106CC024262}"/>
                </a:ext>
              </a:extLst>
            </p:cNvPr>
            <p:cNvGrpSpPr/>
            <p:nvPr/>
          </p:nvGrpSpPr>
          <p:grpSpPr>
            <a:xfrm>
              <a:off x="1057867" y="2086643"/>
              <a:ext cx="10144623" cy="4438273"/>
              <a:chOff x="1057867" y="2086643"/>
              <a:chExt cx="10144623" cy="4438273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EA401981-294C-D12C-A7E9-8EF78717B7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57867" y="2086643"/>
                <a:ext cx="10144623" cy="4438273"/>
              </a:xfrm>
              <a:prstGeom prst="rect">
                <a:avLst/>
              </a:prstGeom>
            </p:spPr>
          </p:pic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516CA963-2A90-3698-6F11-EFA4A26A3065}"/>
                  </a:ext>
                </a:extLst>
              </p:cNvPr>
              <p:cNvSpPr/>
              <p:nvPr/>
            </p:nvSpPr>
            <p:spPr>
              <a:xfrm>
                <a:off x="5794625" y="6051479"/>
                <a:ext cx="3996647" cy="27638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just"/>
                <a:endParaRPr lang="zh-CN" altLang="en-US" dirty="0"/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C429A5EC-3ED0-5064-68DC-DD9F66767D45}"/>
                </a:ext>
              </a:extLst>
            </p:cNvPr>
            <p:cNvSpPr txBox="1"/>
            <p:nvPr/>
          </p:nvSpPr>
          <p:spPr>
            <a:xfrm>
              <a:off x="2055270" y="1774952"/>
              <a:ext cx="14695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选择同意或驳回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C90527E6-0516-2F69-0268-9D66623B046E}"/>
                </a:ext>
              </a:extLst>
            </p:cNvPr>
            <p:cNvSpPr txBox="1"/>
            <p:nvPr/>
          </p:nvSpPr>
          <p:spPr>
            <a:xfrm>
              <a:off x="7687481" y="4502534"/>
              <a:ext cx="14695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填写审核意见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87AFFD7C-3E0D-CCCC-3EEE-A937B01A572D}"/>
                </a:ext>
              </a:extLst>
            </p:cNvPr>
            <p:cNvSpPr/>
            <p:nvPr/>
          </p:nvSpPr>
          <p:spPr>
            <a:xfrm>
              <a:off x="1443736" y="2126094"/>
              <a:ext cx="2614555" cy="49888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9D61F549-B776-B996-FC71-52960E02BF2F}"/>
                </a:ext>
              </a:extLst>
            </p:cNvPr>
            <p:cNvSpPr/>
            <p:nvPr/>
          </p:nvSpPr>
          <p:spPr>
            <a:xfrm>
              <a:off x="2486384" y="4810311"/>
              <a:ext cx="8606053" cy="57334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943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D2AAB-E2E4-DCAB-85B1-407B0BA6D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6A8C2941-BD55-8E33-6430-FC07B5146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</a:t>
            </a:r>
            <a:r>
              <a:rPr lang="en-US" altLang="zh-CN" dirty="0"/>
              <a:t>【</a:t>
            </a:r>
            <a:r>
              <a:rPr lang="zh-CN" altLang="en-US" dirty="0"/>
              <a:t>院系推荐</a:t>
            </a:r>
            <a:r>
              <a:rPr lang="en-US" altLang="zh-CN" dirty="0"/>
              <a:t>】</a:t>
            </a:r>
            <a:r>
              <a:rPr lang="zh-CN" altLang="en-US" dirty="0"/>
              <a:t>团支书（班团审核人）审批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09DD502A-DAF6-47EB-4424-3B1141C695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499145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3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5ABF87C-A1CC-694C-B258-F2E637983AC5}"/>
              </a:ext>
            </a:extLst>
          </p:cNvPr>
          <p:cNvSpPr txBox="1"/>
          <p:nvPr/>
        </p:nvSpPr>
        <p:spPr>
          <a:xfrm>
            <a:off x="381368" y="4420766"/>
            <a:ext cx="3548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驳回：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选择所有用户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个人均只驳回给表单发起个人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60F6D73-BB98-4EDB-5D65-829A3CFFF1D5}"/>
              </a:ext>
            </a:extLst>
          </p:cNvPr>
          <p:cNvSpPr txBox="1"/>
          <p:nvPr/>
        </p:nvSpPr>
        <p:spPr>
          <a:xfrm>
            <a:off x="381368" y="2317001"/>
            <a:ext cx="3548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同意：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进入下一阶段院级团委审核，可以选择办理人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26CBBF8A-D7A1-C0FF-1F3C-C702A992B99A}"/>
              </a:ext>
            </a:extLst>
          </p:cNvPr>
          <p:cNvGrpSpPr/>
          <p:nvPr/>
        </p:nvGrpSpPr>
        <p:grpSpPr>
          <a:xfrm>
            <a:off x="4338963" y="1765523"/>
            <a:ext cx="4447089" cy="1527231"/>
            <a:chOff x="4218669" y="2471766"/>
            <a:chExt cx="4447089" cy="1527231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570DA46B-830B-5C9D-3E28-CE57629F72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8669" y="2471766"/>
              <a:ext cx="4447089" cy="1459640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7240FDB5-11D7-6DED-DDA3-790CCF4B1179}"/>
                </a:ext>
              </a:extLst>
            </p:cNvPr>
            <p:cNvSpPr/>
            <p:nvPr/>
          </p:nvSpPr>
          <p:spPr>
            <a:xfrm>
              <a:off x="4338963" y="3080442"/>
              <a:ext cx="2932725" cy="91855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DCD5F678-1710-6B9C-9DCB-12326DFA7392}"/>
              </a:ext>
            </a:extLst>
          </p:cNvPr>
          <p:cNvGrpSpPr/>
          <p:nvPr/>
        </p:nvGrpSpPr>
        <p:grpSpPr>
          <a:xfrm>
            <a:off x="4327058" y="3949708"/>
            <a:ext cx="4470898" cy="1459640"/>
            <a:chOff x="4218669" y="4333588"/>
            <a:chExt cx="4470898" cy="145964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426A0F52-E414-D3FE-E72B-60B80377E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8669" y="4333588"/>
              <a:ext cx="4470898" cy="1459640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DB41E10-B4A9-33CD-A45B-8BAF59A76700}"/>
                </a:ext>
              </a:extLst>
            </p:cNvPr>
            <p:cNvSpPr/>
            <p:nvPr/>
          </p:nvSpPr>
          <p:spPr>
            <a:xfrm>
              <a:off x="4338963" y="4958239"/>
              <a:ext cx="2706073" cy="73597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23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4EAC5-42D0-EA32-97F0-B2C645201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城市的风景&#10;&#10;描述已自动生成">
            <a:extLst>
              <a:ext uri="{FF2B5EF4-FFF2-40B4-BE49-F238E27FC236}">
                <a16:creationId xmlns:a16="http://schemas.microsoft.com/office/drawing/2014/main" id="{71B14C06-DAC4-FC71-0699-A518272A9F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8" b="28788"/>
          <a:stretch>
            <a:fillRect/>
          </a:stretch>
        </p:blipFill>
        <p:spPr/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242BCA34-5B17-9740-245F-BE5A0F789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【</a:t>
            </a:r>
            <a:r>
              <a:rPr lang="zh-CN" altLang="en-US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机关推荐</a:t>
            </a:r>
            <a:r>
              <a:rPr lang="en-US" altLang="zh-CN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】</a:t>
            </a:r>
            <a:r>
              <a:rPr lang="zh-CN" altLang="en-US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负责人审批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A5DE9E-8E92-EF80-43A8-806964E460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获</a:t>
            </a:r>
            <a:r>
              <a:rPr lang="zh-CN" altLang="en-US" dirty="0">
                <a:solidFill>
                  <a:schemeClr val="accent2"/>
                </a:solidFill>
              </a:rPr>
              <a:t>机关推荐的个人，其申请材料由所在机关负责人、所在院系团委及校团委审批，本节为面向机关负责人的系统使用指南。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35677739-DF4C-ED03-A246-222B86DE9C77}"/>
              </a:ext>
            </a:extLst>
          </p:cNvPr>
          <p:cNvGrpSpPr/>
          <p:nvPr/>
        </p:nvGrpSpPr>
        <p:grpSpPr>
          <a:xfrm>
            <a:off x="1048224" y="3047028"/>
            <a:ext cx="2895125" cy="3181080"/>
            <a:chOff x="1048225" y="3047028"/>
            <a:chExt cx="2862842" cy="318108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A3A1DC7-B8BA-5B98-EE95-363C51BA1779}"/>
                </a:ext>
              </a:extLst>
            </p:cNvPr>
            <p:cNvSpPr/>
            <p:nvPr/>
          </p:nvSpPr>
          <p:spPr>
            <a:xfrm>
              <a:off x="1048225" y="3047028"/>
              <a:ext cx="2862842" cy="3180036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800" b="1" i="0" u="none" strike="noStrike" kern="0" cap="none" spc="0" normalizeH="0" baseline="0" noProof="0" dirty="0">
                  <a:ln>
                    <a:noFill/>
                  </a:ln>
                  <a:solidFill>
                    <a:srgbClr val="C8161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03</a:t>
              </a:r>
              <a:endParaRPr kumimoji="0" lang="zh-CN" altLang="en-US" sz="13800" b="1" i="0" u="none" strike="noStrike" kern="0" cap="none" spc="0" normalizeH="0" baseline="0" noProof="0" dirty="0">
                <a:ln>
                  <a:noFill/>
                </a:ln>
                <a:solidFill>
                  <a:srgbClr val="C8161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D0AB9EF-4D4C-BC0F-EB6B-446AEA9917B4}"/>
                </a:ext>
              </a:extLst>
            </p:cNvPr>
            <p:cNvSpPr/>
            <p:nvPr/>
          </p:nvSpPr>
          <p:spPr>
            <a:xfrm rot="16200000">
              <a:off x="2434933" y="4751974"/>
              <a:ext cx="90000" cy="2862268"/>
            </a:xfrm>
            <a:prstGeom prst="rect">
              <a:avLst/>
            </a:prstGeom>
            <a:solidFill>
              <a:srgbClr val="C8161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57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A8549-4C8F-392E-A24A-9D75533BE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89DC3E0-9314-F724-582B-0D2D66C1A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审批流程</a:t>
            </a:r>
            <a:endParaRPr lang="zh-CN" altLang="en-US" sz="2000" dirty="0">
              <a:latin typeface="+mj-ea"/>
              <a:ea typeface="+mj-ea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2B6FE07A-F631-D427-D25E-1EA5D915D774}"/>
              </a:ext>
            </a:extLst>
          </p:cNvPr>
          <p:cNvGrpSpPr/>
          <p:nvPr/>
        </p:nvGrpSpPr>
        <p:grpSpPr>
          <a:xfrm>
            <a:off x="1302456" y="1329978"/>
            <a:ext cx="9587088" cy="4198043"/>
            <a:chOff x="648010" y="1527866"/>
            <a:chExt cx="9587088" cy="4198043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023BD4EF-5F9D-7FBC-EBF6-13F75055D845}"/>
                </a:ext>
              </a:extLst>
            </p:cNvPr>
            <p:cNvGrpSpPr/>
            <p:nvPr/>
          </p:nvGrpSpPr>
          <p:grpSpPr>
            <a:xfrm>
              <a:off x="648010" y="1527866"/>
              <a:ext cx="4301062" cy="4198043"/>
              <a:chOff x="648010" y="1527866"/>
              <a:chExt cx="4301062" cy="4198043"/>
            </a:xfrm>
          </p:grpSpPr>
          <p:sp>
            <p:nvSpPr>
              <p:cNvPr id="6" name="内容占位符 3">
                <a:extLst>
                  <a:ext uri="{FF2B5EF4-FFF2-40B4-BE49-F238E27FC236}">
                    <a16:creationId xmlns:a16="http://schemas.microsoft.com/office/drawing/2014/main" id="{39532147-89E7-174F-91B1-8D19DF589A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8010" y="1527866"/>
                <a:ext cx="4301062" cy="4198043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241927" indent="-241927" algn="l" defTabSz="967710" rtl="0" eaLnBrk="1" latinLnBrk="0" hangingPunct="1">
                  <a:lnSpc>
                    <a:spcPct val="90000"/>
                  </a:lnSpc>
                  <a:spcBef>
                    <a:spcPts val="1058"/>
                  </a:spcBef>
                  <a:buFontTx/>
                  <a:buBlip>
                    <a:blip r:embed="rId2"/>
                  </a:buBlip>
                  <a:defRPr sz="2963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25782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2540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209637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2117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93492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177346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661201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45056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28911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2765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just">
                  <a:lnSpc>
                    <a:spcPct val="150000"/>
                  </a:lnSpc>
                  <a:buFont typeface="+mj-lt"/>
                  <a:buAutoNum type="alphaUcPeriod"/>
                </a:pPr>
                <a:r>
                  <a:rPr lang="zh-CN" altLang="en-US" sz="24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院系推荐流程</a:t>
                </a:r>
                <a:endParaRPr lang="en-US" altLang="zh-CN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拟推荐人发起申请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团支书（班团审核人）审批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院系团委审批</a:t>
                </a: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校团委审批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999A76BF-E0FC-7CB6-EFCD-1EF338F8A216}"/>
                  </a:ext>
                </a:extLst>
              </p:cNvPr>
              <p:cNvGrpSpPr/>
              <p:nvPr/>
            </p:nvGrpSpPr>
            <p:grpSpPr>
              <a:xfrm>
                <a:off x="2052061" y="2591208"/>
                <a:ext cx="306301" cy="2488578"/>
                <a:chOff x="2052061" y="2591208"/>
                <a:chExt cx="306301" cy="2488578"/>
              </a:xfrm>
            </p:grpSpPr>
            <p:sp>
              <p:nvSpPr>
                <p:cNvPr id="8" name="箭头: 下 7">
                  <a:extLst>
                    <a:ext uri="{FF2B5EF4-FFF2-40B4-BE49-F238E27FC236}">
                      <a16:creationId xmlns:a16="http://schemas.microsoft.com/office/drawing/2014/main" id="{688858AD-14CF-86E2-159D-E069B8A12266}"/>
                    </a:ext>
                  </a:extLst>
                </p:cNvPr>
                <p:cNvSpPr/>
                <p:nvPr/>
              </p:nvSpPr>
              <p:spPr>
                <a:xfrm>
                  <a:off x="2052061" y="2591208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" name="箭头: 下 6">
                  <a:extLst>
                    <a:ext uri="{FF2B5EF4-FFF2-40B4-BE49-F238E27FC236}">
                      <a16:creationId xmlns:a16="http://schemas.microsoft.com/office/drawing/2014/main" id="{9FD4FF3A-2CF0-36D8-4A83-F1695FA0B7C6}"/>
                    </a:ext>
                  </a:extLst>
                </p:cNvPr>
                <p:cNvSpPr/>
                <p:nvPr/>
              </p:nvSpPr>
              <p:spPr>
                <a:xfrm>
                  <a:off x="2052061" y="4602316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箭头: 下 6">
                  <a:extLst>
                    <a:ext uri="{FF2B5EF4-FFF2-40B4-BE49-F238E27FC236}">
                      <a16:creationId xmlns:a16="http://schemas.microsoft.com/office/drawing/2014/main" id="{884278E0-FE11-79CC-A179-C0C4A43C76B4}"/>
                    </a:ext>
                  </a:extLst>
                </p:cNvPr>
                <p:cNvSpPr/>
                <p:nvPr/>
              </p:nvSpPr>
              <p:spPr>
                <a:xfrm>
                  <a:off x="2052061" y="3596762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82173AE2-F93E-5A31-CBAD-C033D571E09F}"/>
                </a:ext>
              </a:extLst>
            </p:cNvPr>
            <p:cNvGrpSpPr/>
            <p:nvPr/>
          </p:nvGrpSpPr>
          <p:grpSpPr>
            <a:xfrm>
              <a:off x="5181768" y="1527866"/>
              <a:ext cx="5053330" cy="4197985"/>
              <a:chOff x="5181768" y="1527866"/>
              <a:chExt cx="5053330" cy="4197985"/>
            </a:xfrm>
          </p:grpSpPr>
          <p:sp>
            <p:nvSpPr>
              <p:cNvPr id="7" name="内容占位符 3">
                <a:extLst>
                  <a:ext uri="{FF2B5EF4-FFF2-40B4-BE49-F238E27FC236}">
                    <a16:creationId xmlns:a16="http://schemas.microsoft.com/office/drawing/2014/main" id="{0BC57F23-6CAB-088C-E315-E2713BBB1B12}"/>
                  </a:ext>
                </a:extLst>
              </p:cNvPr>
              <p:cNvSpPr txBox="1"/>
              <p:nvPr/>
            </p:nvSpPr>
            <p:spPr>
              <a:xfrm>
                <a:off x="5181768" y="1527866"/>
                <a:ext cx="5053330" cy="419798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marR="0" lvl="0" indent="-457200" algn="just" defTabSz="914400" rtl="0" eaLnBrk="1" fontAlgn="auto" latinLnBrk="0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+mj-lt"/>
                  <a:buAutoNum type="alphaUcPeriod" startAt="2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校级机关或学生组织推荐流程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拟推荐人发起申请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endPara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lang="zh-CN" altLang="en-US" sz="20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校级机关负责人审批</a:t>
                </a:r>
                <a:endParaRPr lang="en-US" altLang="zh-CN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院系团委审批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marR="0" lvl="1" indent="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None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校团委审批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C3D2EE70-67A5-5514-4026-5518947A90E1}"/>
                  </a:ext>
                </a:extLst>
              </p:cNvPr>
              <p:cNvGrpSpPr/>
              <p:nvPr/>
            </p:nvGrpSpPr>
            <p:grpSpPr>
              <a:xfrm>
                <a:off x="6445784" y="2591208"/>
                <a:ext cx="306301" cy="2408673"/>
                <a:chOff x="6445784" y="2671113"/>
                <a:chExt cx="306301" cy="2408673"/>
              </a:xfrm>
            </p:grpSpPr>
            <p:sp>
              <p:nvSpPr>
                <p:cNvPr id="9" name="箭头: 下 8">
                  <a:extLst>
                    <a:ext uri="{FF2B5EF4-FFF2-40B4-BE49-F238E27FC236}">
                      <a16:creationId xmlns:a16="http://schemas.microsoft.com/office/drawing/2014/main" id="{C7CBFA92-84FE-C1EF-C054-021665709EB4}"/>
                    </a:ext>
                  </a:extLst>
                </p:cNvPr>
                <p:cNvSpPr/>
                <p:nvPr/>
              </p:nvSpPr>
              <p:spPr>
                <a:xfrm>
                  <a:off x="6445784" y="2671113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箭头: 下 11">
                  <a:extLst>
                    <a:ext uri="{FF2B5EF4-FFF2-40B4-BE49-F238E27FC236}">
                      <a16:creationId xmlns:a16="http://schemas.microsoft.com/office/drawing/2014/main" id="{D548B9F4-12A8-70FC-D7E0-3E157ABD88F7}"/>
                    </a:ext>
                  </a:extLst>
                </p:cNvPr>
                <p:cNvSpPr/>
                <p:nvPr/>
              </p:nvSpPr>
              <p:spPr>
                <a:xfrm>
                  <a:off x="6445784" y="3636715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箭头: 下 12">
                  <a:extLst>
                    <a:ext uri="{FF2B5EF4-FFF2-40B4-BE49-F238E27FC236}">
                      <a16:creationId xmlns:a16="http://schemas.microsoft.com/office/drawing/2014/main" id="{045F3207-E1DE-3A28-D55C-F73A1F57E0A3}"/>
                    </a:ext>
                  </a:extLst>
                </p:cNvPr>
                <p:cNvSpPr/>
                <p:nvPr/>
              </p:nvSpPr>
              <p:spPr>
                <a:xfrm>
                  <a:off x="6445784" y="4602316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9" name="内容占位符 3">
            <a:extLst>
              <a:ext uri="{FF2B5EF4-FFF2-40B4-BE49-F238E27FC236}">
                <a16:creationId xmlns:a16="http://schemas.microsoft.com/office/drawing/2014/main" id="{BEBAE6FC-6048-7727-FBD2-7BEE7B601DCE}"/>
              </a:ext>
            </a:extLst>
          </p:cNvPr>
          <p:cNvSpPr txBox="1"/>
          <p:nvPr/>
        </p:nvSpPr>
        <p:spPr>
          <a:xfrm>
            <a:off x="295950" y="5527963"/>
            <a:ext cx="11600100" cy="99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注：拟推荐人不能同时参与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院系推荐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校级机关或学生组织推荐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，二者只能选其一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582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F9044-1828-8031-1459-717C3E134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05B8318-7707-98E0-1EC0-A744BDC9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审批流程</a:t>
            </a:r>
            <a:endParaRPr lang="zh-CN" altLang="en-US" sz="2000" dirty="0">
              <a:latin typeface="+mj-ea"/>
              <a:ea typeface="+mj-ea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CF9685FC-3175-A42C-882F-FBCE6162B5B5}"/>
              </a:ext>
            </a:extLst>
          </p:cNvPr>
          <p:cNvGrpSpPr/>
          <p:nvPr/>
        </p:nvGrpSpPr>
        <p:grpSpPr>
          <a:xfrm>
            <a:off x="1302456" y="1329978"/>
            <a:ext cx="9587088" cy="4198043"/>
            <a:chOff x="648010" y="1527866"/>
            <a:chExt cx="9587088" cy="4198043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4247D0CC-93EE-55E4-8339-C4052E11AF6C}"/>
                </a:ext>
              </a:extLst>
            </p:cNvPr>
            <p:cNvGrpSpPr/>
            <p:nvPr/>
          </p:nvGrpSpPr>
          <p:grpSpPr>
            <a:xfrm>
              <a:off x="648010" y="1527866"/>
              <a:ext cx="4301062" cy="4198043"/>
              <a:chOff x="648010" y="1527866"/>
              <a:chExt cx="4301062" cy="4198043"/>
            </a:xfrm>
          </p:grpSpPr>
          <p:sp>
            <p:nvSpPr>
              <p:cNvPr id="6" name="内容占位符 3">
                <a:extLst>
                  <a:ext uri="{FF2B5EF4-FFF2-40B4-BE49-F238E27FC236}">
                    <a16:creationId xmlns:a16="http://schemas.microsoft.com/office/drawing/2014/main" id="{9CF4334D-2940-5D38-84AA-0DDBFFF796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8010" y="1527866"/>
                <a:ext cx="4301062" cy="4198043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241927" indent="-241927" algn="l" defTabSz="967710" rtl="0" eaLnBrk="1" latinLnBrk="0" hangingPunct="1">
                  <a:lnSpc>
                    <a:spcPct val="90000"/>
                  </a:lnSpc>
                  <a:spcBef>
                    <a:spcPts val="1058"/>
                  </a:spcBef>
                  <a:buFontTx/>
                  <a:buBlip>
                    <a:blip r:embed="rId2"/>
                  </a:buBlip>
                  <a:defRPr sz="2963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25782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2540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209637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2117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93492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177346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b="0" kern="120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661201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45056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28911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2765" indent="-241927" algn="l" defTabSz="967710" rtl="0" eaLnBrk="1" latinLnBrk="0" hangingPunct="1">
                  <a:lnSpc>
                    <a:spcPct val="90000"/>
                  </a:lnSpc>
                  <a:spcBef>
                    <a:spcPts val="529"/>
                  </a:spcBef>
                  <a:buFont typeface="Arial" panose="020B0604020202020204" pitchFamily="34" charset="0"/>
                  <a:buChar char="•"/>
                  <a:defRPr sz="1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just">
                  <a:lnSpc>
                    <a:spcPct val="150000"/>
                  </a:lnSpc>
                  <a:buFont typeface="+mj-lt"/>
                  <a:buAutoNum type="alphaUcPeriod"/>
                </a:pPr>
                <a:r>
                  <a:rPr lang="zh-CN" altLang="en-US" sz="24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院系推荐流程</a:t>
                </a:r>
                <a:endParaRPr lang="en-US" altLang="zh-CN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拟推荐人发起申请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团支书（班团审核人）审批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院系团委审批</a:t>
                </a: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校团委审批</a:t>
                </a: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lvl="1" indent="0" algn="just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C0CD1550-2B4F-4EEA-21F8-6A3B67A5CD01}"/>
                  </a:ext>
                </a:extLst>
              </p:cNvPr>
              <p:cNvGrpSpPr/>
              <p:nvPr/>
            </p:nvGrpSpPr>
            <p:grpSpPr>
              <a:xfrm>
                <a:off x="2052061" y="2591208"/>
                <a:ext cx="306301" cy="2488578"/>
                <a:chOff x="2052061" y="2591208"/>
                <a:chExt cx="306301" cy="2488578"/>
              </a:xfrm>
            </p:grpSpPr>
            <p:sp>
              <p:nvSpPr>
                <p:cNvPr id="8" name="箭头: 下 7">
                  <a:extLst>
                    <a:ext uri="{FF2B5EF4-FFF2-40B4-BE49-F238E27FC236}">
                      <a16:creationId xmlns:a16="http://schemas.microsoft.com/office/drawing/2014/main" id="{C847E6AF-4CDB-5059-AF42-BBEE31503791}"/>
                    </a:ext>
                  </a:extLst>
                </p:cNvPr>
                <p:cNvSpPr/>
                <p:nvPr/>
              </p:nvSpPr>
              <p:spPr>
                <a:xfrm>
                  <a:off x="2052061" y="2591208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" name="箭头: 下 6">
                  <a:extLst>
                    <a:ext uri="{FF2B5EF4-FFF2-40B4-BE49-F238E27FC236}">
                      <a16:creationId xmlns:a16="http://schemas.microsoft.com/office/drawing/2014/main" id="{08CB409C-4C3D-F034-0C0A-8421F6F12647}"/>
                    </a:ext>
                  </a:extLst>
                </p:cNvPr>
                <p:cNvSpPr/>
                <p:nvPr/>
              </p:nvSpPr>
              <p:spPr>
                <a:xfrm>
                  <a:off x="2052061" y="4602316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箭头: 下 6">
                  <a:extLst>
                    <a:ext uri="{FF2B5EF4-FFF2-40B4-BE49-F238E27FC236}">
                      <a16:creationId xmlns:a16="http://schemas.microsoft.com/office/drawing/2014/main" id="{C33901A9-2D76-71D0-F971-ADB05162BB76}"/>
                    </a:ext>
                  </a:extLst>
                </p:cNvPr>
                <p:cNvSpPr/>
                <p:nvPr/>
              </p:nvSpPr>
              <p:spPr>
                <a:xfrm>
                  <a:off x="2052061" y="3596762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8D8ACA7C-0C3B-279D-F92D-E43CA7B70AF0}"/>
                </a:ext>
              </a:extLst>
            </p:cNvPr>
            <p:cNvGrpSpPr/>
            <p:nvPr/>
          </p:nvGrpSpPr>
          <p:grpSpPr>
            <a:xfrm>
              <a:off x="5181768" y="1527866"/>
              <a:ext cx="5053330" cy="4197985"/>
              <a:chOff x="5181768" y="1527866"/>
              <a:chExt cx="5053330" cy="4197985"/>
            </a:xfrm>
          </p:grpSpPr>
          <p:sp>
            <p:nvSpPr>
              <p:cNvPr id="7" name="内容占位符 3">
                <a:extLst>
                  <a:ext uri="{FF2B5EF4-FFF2-40B4-BE49-F238E27FC236}">
                    <a16:creationId xmlns:a16="http://schemas.microsoft.com/office/drawing/2014/main" id="{4795351F-9C31-6619-6C01-01AD79698E9D}"/>
                  </a:ext>
                </a:extLst>
              </p:cNvPr>
              <p:cNvSpPr txBox="1"/>
              <p:nvPr/>
            </p:nvSpPr>
            <p:spPr>
              <a:xfrm>
                <a:off x="5181768" y="1527866"/>
                <a:ext cx="5053330" cy="419798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marR="0" lvl="0" indent="-457200" algn="just" defTabSz="914400" rtl="0" eaLnBrk="1" fontAlgn="auto" latinLnBrk="0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+mj-lt"/>
                  <a:buAutoNum type="alphaUcPeriod" startAt="2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校级机关或学生组织推荐流程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拟推荐人发起申请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endPara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校级机关负责人审批</a:t>
                </a:r>
                <a:endPara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院系团委审批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457200" marR="0" lvl="1" indent="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None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685800" marR="0" lvl="1" indent="-228600" algn="just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C8161E"/>
                  </a:buClr>
                  <a:buSzPct val="100000"/>
                  <a:buFont typeface="Calibri" panose="020F0502020204030204" pitchFamily="34" charset="0"/>
                  <a:buChar char="▪"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校团委审批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FD8F50F5-02E0-3E6F-6861-D4E0A530E6C2}"/>
                  </a:ext>
                </a:extLst>
              </p:cNvPr>
              <p:cNvGrpSpPr/>
              <p:nvPr/>
            </p:nvGrpSpPr>
            <p:grpSpPr>
              <a:xfrm>
                <a:off x="6445784" y="2591208"/>
                <a:ext cx="306301" cy="2408673"/>
                <a:chOff x="6445784" y="2671113"/>
                <a:chExt cx="306301" cy="2408673"/>
              </a:xfrm>
            </p:grpSpPr>
            <p:sp>
              <p:nvSpPr>
                <p:cNvPr id="9" name="箭头: 下 8">
                  <a:extLst>
                    <a:ext uri="{FF2B5EF4-FFF2-40B4-BE49-F238E27FC236}">
                      <a16:creationId xmlns:a16="http://schemas.microsoft.com/office/drawing/2014/main" id="{AFE8A96A-BA82-7E46-D6C4-4EA5BC705FD0}"/>
                    </a:ext>
                  </a:extLst>
                </p:cNvPr>
                <p:cNvSpPr/>
                <p:nvPr/>
              </p:nvSpPr>
              <p:spPr>
                <a:xfrm>
                  <a:off x="6445784" y="2671113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箭头: 下 11">
                  <a:extLst>
                    <a:ext uri="{FF2B5EF4-FFF2-40B4-BE49-F238E27FC236}">
                      <a16:creationId xmlns:a16="http://schemas.microsoft.com/office/drawing/2014/main" id="{1D572E84-8AB0-6463-E2FC-37140CC728D8}"/>
                    </a:ext>
                  </a:extLst>
                </p:cNvPr>
                <p:cNvSpPr/>
                <p:nvPr/>
              </p:nvSpPr>
              <p:spPr>
                <a:xfrm>
                  <a:off x="6445784" y="3636715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箭头: 下 12">
                  <a:extLst>
                    <a:ext uri="{FF2B5EF4-FFF2-40B4-BE49-F238E27FC236}">
                      <a16:creationId xmlns:a16="http://schemas.microsoft.com/office/drawing/2014/main" id="{824C314A-CC0E-27BF-6A71-4180177EFCDE}"/>
                    </a:ext>
                  </a:extLst>
                </p:cNvPr>
                <p:cNvSpPr/>
                <p:nvPr/>
              </p:nvSpPr>
              <p:spPr>
                <a:xfrm>
                  <a:off x="6445784" y="4602316"/>
                  <a:ext cx="306301" cy="477470"/>
                </a:xfrm>
                <a:prstGeom prst="downArrow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9" name="内容占位符 3">
            <a:extLst>
              <a:ext uri="{FF2B5EF4-FFF2-40B4-BE49-F238E27FC236}">
                <a16:creationId xmlns:a16="http://schemas.microsoft.com/office/drawing/2014/main" id="{B71D00E5-BFE6-E044-1ED7-B0A500A5B9F0}"/>
              </a:ext>
            </a:extLst>
          </p:cNvPr>
          <p:cNvSpPr txBox="1"/>
          <p:nvPr/>
        </p:nvSpPr>
        <p:spPr>
          <a:xfrm>
            <a:off x="295950" y="5527963"/>
            <a:ext cx="11600100" cy="99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注：拟推荐人不能同时参与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院系推荐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校级机关或学生组织推荐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，二者只能选其一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953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4A0F2-F776-BB0E-4916-7B68E70A1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55F31B19-6E35-4A1E-B9C3-97150AEE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</a:t>
            </a:r>
            <a:r>
              <a:rPr lang="en-US" altLang="zh-CN" dirty="0"/>
              <a:t>【</a:t>
            </a:r>
            <a:r>
              <a:rPr lang="zh-CN" altLang="en-US" dirty="0"/>
              <a:t>机关推荐</a:t>
            </a:r>
            <a:r>
              <a:rPr lang="en-US" altLang="zh-CN" dirty="0"/>
              <a:t>】</a:t>
            </a:r>
            <a:r>
              <a:rPr lang="zh-CN" altLang="en-US" dirty="0"/>
              <a:t>负责人审批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96BCC543-8A15-450B-D1BC-58D53CB48A5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657713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:a16="http://schemas.microsoft.com/office/drawing/2014/main" id="{0635D711-91C5-F553-024F-9A1940963E6B}"/>
              </a:ext>
            </a:extLst>
          </p:cNvPr>
          <p:cNvSpPr txBox="1"/>
          <p:nvPr/>
        </p:nvSpPr>
        <p:spPr>
          <a:xfrm>
            <a:off x="136270" y="1658410"/>
            <a:ext cx="11760357" cy="2007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审批人通过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jaccount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进入“交我办”（手机端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端）办事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待办事项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进入学生事务管理系统：在“评优申请”中，选择“评优详情”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点击其中一条待办事项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B8CE642-31F9-BCAF-CA4E-7AB5540BD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43" y="2934028"/>
            <a:ext cx="9815870" cy="319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8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D7BF5-E281-F0DE-631C-04D38D050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1E36CAF4-692F-C6CE-B666-B8BC5C58A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</a:t>
            </a:r>
            <a:r>
              <a:rPr lang="en-US" altLang="zh-CN" dirty="0"/>
              <a:t>【</a:t>
            </a:r>
            <a:r>
              <a:rPr lang="zh-CN" altLang="en-US" dirty="0"/>
              <a:t>机关推荐</a:t>
            </a:r>
            <a:r>
              <a:rPr lang="en-US" altLang="zh-CN" dirty="0"/>
              <a:t>】</a:t>
            </a:r>
            <a:r>
              <a:rPr lang="zh-CN" altLang="en-US" dirty="0"/>
              <a:t>负责人审批</a:t>
            </a:r>
          </a:p>
        </p:txBody>
      </p:sp>
      <p:sp>
        <p:nvSpPr>
          <p:cNvPr id="4" name="内容占位符 23">
            <a:extLst>
              <a:ext uri="{FF2B5EF4-FFF2-40B4-BE49-F238E27FC236}">
                <a16:creationId xmlns:a16="http://schemas.microsoft.com/office/drawing/2014/main" id="{CB7798F6-8A04-90A0-7A13-67B8990A9843}"/>
              </a:ext>
            </a:extLst>
          </p:cNvPr>
          <p:cNvSpPr txBox="1">
            <a:spLocks/>
          </p:cNvSpPr>
          <p:nvPr/>
        </p:nvSpPr>
        <p:spPr>
          <a:xfrm>
            <a:off x="381368" y="1142440"/>
            <a:ext cx="11600100" cy="4991454"/>
          </a:xfrm>
          <a:prstGeom prst="rect">
            <a:avLst/>
          </a:prstGeom>
        </p:spPr>
        <p:txBody>
          <a:bodyPr>
            <a:normAutofit/>
          </a:bodyPr>
          <a:lstStyle>
            <a:lvl1pPr marL="241927" indent="-241927" algn="l" defTabSz="967710" rtl="0" eaLnBrk="1" latinLnBrk="0" hangingPunct="1">
              <a:lnSpc>
                <a:spcPct val="120000"/>
              </a:lnSpc>
              <a:spcBef>
                <a:spcPts val="1058"/>
              </a:spcBef>
              <a:buFontTx/>
              <a:buBlip>
                <a:blip r:embed="rId2"/>
              </a:buBlip>
              <a:defRPr sz="25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25782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117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209637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93492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693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177346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693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66120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buFont typeface="+mj-ea"/>
              <a:buAutoNum type="circleNumDbPlain" startAt="2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进行审批</a:t>
            </a:r>
          </a:p>
        </p:txBody>
      </p:sp>
      <p:sp>
        <p:nvSpPr>
          <p:cNvPr id="5" name="内容占位符 3">
            <a:extLst>
              <a:ext uri="{FF2B5EF4-FFF2-40B4-BE49-F238E27FC236}">
                <a16:creationId xmlns:a16="http://schemas.microsoft.com/office/drawing/2014/main" id="{1F325D62-7CDA-C8A5-C8D4-235478274A0D}"/>
              </a:ext>
            </a:extLst>
          </p:cNvPr>
          <p:cNvSpPr txBox="1"/>
          <p:nvPr/>
        </p:nvSpPr>
        <p:spPr>
          <a:xfrm>
            <a:off x="136270" y="1658410"/>
            <a:ext cx="11760357" cy="2007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核对申请表单的各项信息。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注意：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请点对点做好审批结果的反馈工作，确保申请人知晓本人表单的审批结果，避免信息不对称的情况发生。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2DE6AF9-6082-09E3-137F-0C539E2AEB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0038"/>
          <a:stretch>
            <a:fillRect/>
          </a:stretch>
        </p:blipFill>
        <p:spPr>
          <a:xfrm>
            <a:off x="381368" y="2843372"/>
            <a:ext cx="5734297" cy="3434137"/>
          </a:xfrm>
          <a:prstGeom prst="rect">
            <a:avLst/>
          </a:prstGeom>
        </p:spPr>
      </p:pic>
      <p:sp>
        <p:nvSpPr>
          <p:cNvPr id="9" name="内容占位符 3">
            <a:extLst>
              <a:ext uri="{FF2B5EF4-FFF2-40B4-BE49-F238E27FC236}">
                <a16:creationId xmlns:a16="http://schemas.microsoft.com/office/drawing/2014/main" id="{67107BF9-5AD5-26F8-781D-D326FD0AAF17}"/>
              </a:ext>
            </a:extLst>
          </p:cNvPr>
          <p:cNvSpPr txBox="1"/>
          <p:nvPr/>
        </p:nvSpPr>
        <p:spPr>
          <a:xfrm>
            <a:off x="6181418" y="2830528"/>
            <a:ext cx="5800050" cy="35246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常见问题：</a:t>
            </a:r>
            <a:endParaRPr lang="en-US" altLang="zh-CN" sz="2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今年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月入学学生；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推荐来源有误、推荐类别有误；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个人信息有误（如政治面貌错误、职务错误）；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表述不规范；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前后文矛盾（如政治面貌栏为“共青团员”，担任职务栏为“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党支部书记”）；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347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F058F-1C04-E8C8-8957-D53C6D99E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id="{8B307FA0-BF5A-9296-5E22-495FBA496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89" y="1912261"/>
            <a:ext cx="10144623" cy="3718882"/>
          </a:xfrm>
          <a:prstGeom prst="rect">
            <a:avLst/>
          </a:prstGeom>
        </p:spPr>
      </p:pic>
      <p:sp>
        <p:nvSpPr>
          <p:cNvPr id="23" name="标题 22">
            <a:extLst>
              <a:ext uri="{FF2B5EF4-FFF2-40B4-BE49-F238E27FC236}">
                <a16:creationId xmlns:a16="http://schemas.microsoft.com/office/drawing/2014/main" id="{D191E63D-A36D-5D67-B2E9-95E3CB53D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</a:t>
            </a:r>
            <a:r>
              <a:rPr lang="en-US" altLang="zh-CN" dirty="0"/>
              <a:t>【</a:t>
            </a:r>
            <a:r>
              <a:rPr lang="zh-CN" altLang="en-US" dirty="0"/>
              <a:t>机关推荐</a:t>
            </a:r>
            <a:r>
              <a:rPr lang="en-US" altLang="zh-CN" dirty="0"/>
              <a:t>】</a:t>
            </a:r>
            <a:r>
              <a:rPr lang="zh-CN" altLang="en-US" dirty="0"/>
              <a:t>负责人审批</a:t>
            </a:r>
          </a:p>
        </p:txBody>
      </p:sp>
      <p:sp>
        <p:nvSpPr>
          <p:cNvPr id="2" name="内容占位符 23">
            <a:extLst>
              <a:ext uri="{FF2B5EF4-FFF2-40B4-BE49-F238E27FC236}">
                <a16:creationId xmlns:a16="http://schemas.microsoft.com/office/drawing/2014/main" id="{1A1EFC0C-7E05-B6AE-9818-C2A2DD2AD0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499145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3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222A294-C0D6-F7B7-4102-ACF69ECD2F67}"/>
              </a:ext>
            </a:extLst>
          </p:cNvPr>
          <p:cNvSpPr txBox="1"/>
          <p:nvPr/>
        </p:nvSpPr>
        <p:spPr>
          <a:xfrm>
            <a:off x="2021092" y="1605249"/>
            <a:ext cx="1469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选择同意或驳回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1E462EB-E18A-8D35-EF9F-88B587F5E3E4}"/>
              </a:ext>
            </a:extLst>
          </p:cNvPr>
          <p:cNvSpPr txBox="1"/>
          <p:nvPr/>
        </p:nvSpPr>
        <p:spPr>
          <a:xfrm>
            <a:off x="7653303" y="4332831"/>
            <a:ext cx="1469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96AC8B8-01CA-EBCE-A5D2-927524A77430}"/>
              </a:ext>
            </a:extLst>
          </p:cNvPr>
          <p:cNvSpPr/>
          <p:nvPr/>
        </p:nvSpPr>
        <p:spPr>
          <a:xfrm>
            <a:off x="1409558" y="1956391"/>
            <a:ext cx="2614555" cy="4988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4E20008-1DD9-8E18-52D0-0B1BE30713FC}"/>
              </a:ext>
            </a:extLst>
          </p:cNvPr>
          <p:cNvSpPr/>
          <p:nvPr/>
        </p:nvSpPr>
        <p:spPr>
          <a:xfrm>
            <a:off x="2452206" y="4640608"/>
            <a:ext cx="8606053" cy="5733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01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77138-2EFA-2267-E8A4-20F0CCA14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9F2C5418-ED25-B724-8F25-773EA44E5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</a:t>
            </a:r>
            <a:r>
              <a:rPr lang="en-US" altLang="zh-CN" dirty="0"/>
              <a:t>【</a:t>
            </a:r>
            <a:r>
              <a:rPr lang="zh-CN" altLang="en-US" dirty="0"/>
              <a:t>机关推荐</a:t>
            </a:r>
            <a:r>
              <a:rPr lang="en-US" altLang="zh-CN" dirty="0"/>
              <a:t>】</a:t>
            </a:r>
            <a:r>
              <a:rPr lang="zh-CN" altLang="en-US" dirty="0"/>
              <a:t>负责人审批</a:t>
            </a:r>
          </a:p>
        </p:txBody>
      </p:sp>
      <p:sp>
        <p:nvSpPr>
          <p:cNvPr id="2" name="内容占位符 23">
            <a:extLst>
              <a:ext uri="{FF2B5EF4-FFF2-40B4-BE49-F238E27FC236}">
                <a16:creationId xmlns:a16="http://schemas.microsoft.com/office/drawing/2014/main" id="{2A62D899-7D62-A814-E7EE-2CD1B18680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499145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3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填写审核意见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3A7FF52E-0C7D-3954-040A-49C6D639DE3C}"/>
              </a:ext>
            </a:extLst>
          </p:cNvPr>
          <p:cNvGrpSpPr/>
          <p:nvPr/>
        </p:nvGrpSpPr>
        <p:grpSpPr>
          <a:xfrm>
            <a:off x="812093" y="1908182"/>
            <a:ext cx="8281735" cy="1527231"/>
            <a:chOff x="407832" y="1860055"/>
            <a:chExt cx="8281735" cy="1527231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837A5CBA-02D0-E82C-4371-35D3390D89F3}"/>
                </a:ext>
              </a:extLst>
            </p:cNvPr>
            <p:cNvSpPr txBox="1"/>
            <p:nvPr/>
          </p:nvSpPr>
          <p:spPr>
            <a:xfrm>
              <a:off x="407832" y="2269727"/>
              <a:ext cx="35489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同意：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进入下一阶段</a:t>
              </a: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院级团委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审核，可以选择办理人；</a:t>
              </a:r>
              <a:endPara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A648F7C4-775F-F5E3-B247-5D6B103DEBCC}"/>
                </a:ext>
              </a:extLst>
            </p:cNvPr>
            <p:cNvGrpSpPr/>
            <p:nvPr/>
          </p:nvGrpSpPr>
          <p:grpSpPr>
            <a:xfrm>
              <a:off x="4242478" y="1860055"/>
              <a:ext cx="4447089" cy="1527231"/>
              <a:chOff x="4218669" y="1605857"/>
              <a:chExt cx="4447089" cy="1527231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46D320B8-7FE8-7704-88E4-859BDC8F51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18669" y="1605857"/>
                <a:ext cx="4447089" cy="1459640"/>
              </a:xfrm>
              <a:prstGeom prst="rect">
                <a:avLst/>
              </a:prstGeo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0145B03D-27A8-E2CF-774F-BB3D68BB98E3}"/>
                  </a:ext>
                </a:extLst>
              </p:cNvPr>
              <p:cNvSpPr/>
              <p:nvPr/>
            </p:nvSpPr>
            <p:spPr>
              <a:xfrm>
                <a:off x="4338963" y="2214533"/>
                <a:ext cx="2932725" cy="91855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EEEA15B7-36F6-3CE9-E52A-8A0A40B570F0}"/>
              </a:ext>
            </a:extLst>
          </p:cNvPr>
          <p:cNvGrpSpPr/>
          <p:nvPr/>
        </p:nvGrpSpPr>
        <p:grpSpPr>
          <a:xfrm>
            <a:off x="812093" y="4127240"/>
            <a:ext cx="8305544" cy="1314827"/>
            <a:chOff x="407832" y="4949818"/>
            <a:chExt cx="8305544" cy="1314827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3F60A20B-C09C-9914-B657-B592CDB624FD}"/>
                </a:ext>
              </a:extLst>
            </p:cNvPr>
            <p:cNvSpPr txBox="1"/>
            <p:nvPr/>
          </p:nvSpPr>
          <p:spPr>
            <a:xfrm>
              <a:off x="407832" y="5253288"/>
              <a:ext cx="3397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驳回：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选择所有用户</a:t>
              </a: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个人均只驳回给表单发起个人</a:t>
              </a: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984C7C2B-2B03-D023-42E8-935821EBC1A8}"/>
                </a:ext>
              </a:extLst>
            </p:cNvPr>
            <p:cNvGrpSpPr/>
            <p:nvPr/>
          </p:nvGrpSpPr>
          <p:grpSpPr>
            <a:xfrm>
              <a:off x="4242478" y="4949818"/>
              <a:ext cx="4470898" cy="1314827"/>
              <a:chOff x="4218669" y="4997945"/>
              <a:chExt cx="4470898" cy="1314827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17D3810E-CECE-157C-E439-FC65848365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9921"/>
              <a:stretch>
                <a:fillRect/>
              </a:stretch>
            </p:blipFill>
            <p:spPr>
              <a:xfrm>
                <a:off x="4218669" y="4997945"/>
                <a:ext cx="4470898" cy="1314827"/>
              </a:xfrm>
              <a:prstGeom prst="rect">
                <a:avLst/>
              </a:prstGeo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A39DFA1C-7575-3913-31BB-6C8A372FE1BF}"/>
                  </a:ext>
                </a:extLst>
              </p:cNvPr>
              <p:cNvSpPr/>
              <p:nvPr/>
            </p:nvSpPr>
            <p:spPr>
              <a:xfrm>
                <a:off x="4338963" y="5477784"/>
                <a:ext cx="2706073" cy="73597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024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5FBB4-B889-0F02-858A-E228AB263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5CEC5DC0-5EA7-0B0F-404E-461174AE0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校团委组织部</a:t>
            </a:r>
            <a:b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tuanwei_zzb@sjtu.edu.cn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42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94403-46B1-7167-C45B-3FBFABD83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 descr="图片包含 泰迪熊, 建筑, 熊, 装满&#10;&#10;描述已自动生成">
            <a:extLst>
              <a:ext uri="{FF2B5EF4-FFF2-40B4-BE49-F238E27FC236}">
                <a16:creationId xmlns:a16="http://schemas.microsoft.com/office/drawing/2014/main" id="{CD4C7526-D043-2721-1B9F-800AADE36A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9" r="20389"/>
          <a:stretch/>
        </p:blipFill>
        <p:spPr/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B073C9E9-8A21-5341-7F9D-DE9A5A6A589D}"/>
              </a:ext>
            </a:extLst>
          </p:cNvPr>
          <p:cNvSpPr/>
          <p:nvPr/>
        </p:nvSpPr>
        <p:spPr>
          <a:xfrm>
            <a:off x="6618650" y="1742679"/>
            <a:ext cx="467165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accent2"/>
                </a:solidFill>
              </a:rPr>
              <a:t>拟推荐人填写在线表单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0614F2A-16DD-DD21-1BA5-32D03F0F9BE5}"/>
              </a:ext>
            </a:extLst>
          </p:cNvPr>
          <p:cNvGrpSpPr/>
          <p:nvPr/>
        </p:nvGrpSpPr>
        <p:grpSpPr>
          <a:xfrm>
            <a:off x="5688375" y="1742679"/>
            <a:ext cx="720000" cy="720000"/>
            <a:chOff x="5412150" y="1180600"/>
            <a:chExt cx="720000" cy="72000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2A65D8CB-89ED-E6EF-A081-721588A73C0A}"/>
                </a:ext>
              </a:extLst>
            </p:cNvPr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/>
                <a:t>1</a:t>
              </a:r>
              <a:endParaRPr lang="zh-CN" altLang="en-US" sz="3200" b="1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BC30A224-A529-76F0-A3A2-AB164706F1C0}"/>
                </a:ext>
              </a:extLst>
            </p:cNvPr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8558DE29-F9A1-530C-2EF3-BCC68228670F}"/>
              </a:ext>
            </a:extLst>
          </p:cNvPr>
          <p:cNvGrpSpPr/>
          <p:nvPr/>
        </p:nvGrpSpPr>
        <p:grpSpPr>
          <a:xfrm>
            <a:off x="5688375" y="2822679"/>
            <a:ext cx="720000" cy="720000"/>
            <a:chOff x="5412150" y="2260600"/>
            <a:chExt cx="720000" cy="720000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23155F75-3938-DF60-3D86-68136896E313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/>
                <a:t>2</a:t>
              </a:r>
              <a:endParaRPr lang="zh-CN" altLang="en-US" sz="3200" b="1" dirty="0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DDE4D830-4BB0-CFB2-4433-CA252A0C1715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528C128-35FF-B17E-FBBF-20A3423F4BF4}"/>
              </a:ext>
            </a:extLst>
          </p:cNvPr>
          <p:cNvGrpSpPr/>
          <p:nvPr/>
        </p:nvGrpSpPr>
        <p:grpSpPr>
          <a:xfrm>
            <a:off x="5688375" y="3902679"/>
            <a:ext cx="720000" cy="720000"/>
            <a:chOff x="5412150" y="3340600"/>
            <a:chExt cx="720000" cy="720000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E6AB2A2A-82ED-5C63-62AB-20A4434C92F8}"/>
                </a:ext>
              </a:extLst>
            </p:cNvPr>
            <p:cNvSpPr/>
            <p:nvPr/>
          </p:nvSpPr>
          <p:spPr>
            <a:xfrm>
              <a:off x="5412150" y="3340600"/>
              <a:ext cx="72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/>
                <a:t>3</a:t>
              </a:r>
              <a:endParaRPr lang="zh-CN" altLang="en-US" sz="3200" b="1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A22D9563-477C-23FA-A9D5-32B2D2C680F0}"/>
                </a:ext>
              </a:extLst>
            </p:cNvPr>
            <p:cNvSpPr/>
            <p:nvPr/>
          </p:nvSpPr>
          <p:spPr>
            <a:xfrm>
              <a:off x="5412150" y="397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id="{6D88A2F1-B560-DF7A-B5A4-54F26A7DC88E}"/>
              </a:ext>
            </a:extLst>
          </p:cNvPr>
          <p:cNvSpPr/>
          <p:nvPr/>
        </p:nvSpPr>
        <p:spPr>
          <a:xfrm>
            <a:off x="6618650" y="3902679"/>
            <a:ext cx="467165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2"/>
                </a:solidFill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</a:rPr>
              <a:t>机关推荐</a:t>
            </a:r>
            <a:r>
              <a:rPr lang="en-US" altLang="zh-CN" sz="2800" b="1" dirty="0">
                <a:solidFill>
                  <a:schemeClr val="accent2"/>
                </a:solidFill>
              </a:rPr>
              <a:t>】</a:t>
            </a:r>
            <a:r>
              <a:rPr lang="zh-CN" altLang="en-US" sz="2800" b="1" dirty="0">
                <a:solidFill>
                  <a:schemeClr val="accent2"/>
                </a:solidFill>
              </a:rPr>
              <a:t>负责人审批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349BD74B-5A96-257C-5D16-3CC0296A75B2}"/>
              </a:ext>
            </a:extLst>
          </p:cNvPr>
          <p:cNvSpPr/>
          <p:nvPr/>
        </p:nvSpPr>
        <p:spPr>
          <a:xfrm>
            <a:off x="6618650" y="2822679"/>
            <a:ext cx="467165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2"/>
                </a:solidFill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</a:rPr>
              <a:t>院系推荐</a:t>
            </a:r>
            <a:r>
              <a:rPr lang="en-US" altLang="zh-CN" sz="2800" b="1" dirty="0">
                <a:solidFill>
                  <a:schemeClr val="accent2"/>
                </a:solidFill>
              </a:rPr>
              <a:t>】</a:t>
            </a:r>
            <a:r>
              <a:rPr lang="zh-CN" altLang="en-US" sz="2800" b="1" dirty="0">
                <a:solidFill>
                  <a:schemeClr val="accent2"/>
                </a:solidFill>
              </a:rPr>
              <a:t>团支书审批</a:t>
            </a:r>
          </a:p>
        </p:txBody>
      </p:sp>
    </p:spTree>
    <p:extLst>
      <p:ext uri="{BB962C8B-B14F-4D97-AF65-F5344CB8AC3E}">
        <p14:creationId xmlns:p14="http://schemas.microsoft.com/office/powerpoint/2010/main" val="167556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城市的风景&#10;&#10;描述已自动生成">
            <a:extLst>
              <a:ext uri="{FF2B5EF4-FFF2-40B4-BE49-F238E27FC236}">
                <a16:creationId xmlns:a16="http://schemas.microsoft.com/office/drawing/2014/main" id="{D6AA278E-C199-4C5B-BFB5-367EDE94CBA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8" b="28788"/>
          <a:stretch>
            <a:fillRect/>
          </a:stretch>
        </p:blipFill>
        <p:spPr/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6B93CCF2-A03B-4AC3-A4B9-85456E867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>
                <a:solidFill>
                  <a:srgbClr val="C8161E"/>
                </a:solidFill>
                <a:latin typeface="+mj-ea"/>
                <a:ea typeface="+mj-ea"/>
                <a:cs typeface="+mj-cs"/>
              </a:rPr>
              <a:t>拟推荐人填写表单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18FF715-E75B-4FDD-981C-80F0676C67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本次评优提供“三好学生”“优秀学生干部”的线上审批通道。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B2B5E6A3-858A-4A21-8EE4-4235A0E90E7A}"/>
              </a:ext>
            </a:extLst>
          </p:cNvPr>
          <p:cNvGrpSpPr/>
          <p:nvPr/>
        </p:nvGrpSpPr>
        <p:grpSpPr>
          <a:xfrm>
            <a:off x="1048224" y="3047028"/>
            <a:ext cx="2895125" cy="3181080"/>
            <a:chOff x="1048225" y="3047028"/>
            <a:chExt cx="2862842" cy="318108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307CF1-10ED-4D80-98C6-B73F29EB6C7A}"/>
                </a:ext>
              </a:extLst>
            </p:cNvPr>
            <p:cNvSpPr/>
            <p:nvPr/>
          </p:nvSpPr>
          <p:spPr>
            <a:xfrm>
              <a:off x="1048225" y="3047028"/>
              <a:ext cx="2862842" cy="3180036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800" b="1" i="0" u="none" strike="noStrike" kern="0" cap="none" spc="0" normalizeH="0" baseline="0" noProof="0" dirty="0">
                  <a:ln>
                    <a:noFill/>
                  </a:ln>
                  <a:solidFill>
                    <a:srgbClr val="C8161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01</a:t>
              </a:r>
              <a:endParaRPr kumimoji="0" lang="zh-CN" altLang="en-US" sz="13800" b="1" i="0" u="none" strike="noStrike" kern="0" cap="none" spc="0" normalizeH="0" baseline="0" noProof="0" dirty="0">
                <a:ln>
                  <a:noFill/>
                </a:ln>
                <a:solidFill>
                  <a:srgbClr val="C8161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43CF905-55C6-48BC-B9D3-40B10A54FAF7}"/>
                </a:ext>
              </a:extLst>
            </p:cNvPr>
            <p:cNvSpPr/>
            <p:nvPr/>
          </p:nvSpPr>
          <p:spPr>
            <a:xfrm rot="16200000">
              <a:off x="2434933" y="4751974"/>
              <a:ext cx="90000" cy="2862268"/>
            </a:xfrm>
            <a:prstGeom prst="rect">
              <a:avLst/>
            </a:prstGeom>
            <a:solidFill>
              <a:srgbClr val="C8161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134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A048031C-ACCD-4F47-AC1D-F55A10296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一、拟推荐人填写表单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DD1CC97B-827D-430E-B8C4-D5CB49F6B12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499145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“交我办”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端（注：打印表单须使用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使用交大</a:t>
            </a:r>
            <a:r>
              <a:rPr lang="en-US" altLang="zh-CN" sz="24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jAccount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账号登陆，进行表单填写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搜索服务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评优评选申报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勾选“我已阅读并知晓”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开始办理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42FCDE71-AE02-BD9A-E3B8-85B9C2710FDF}"/>
              </a:ext>
            </a:extLst>
          </p:cNvPr>
          <p:cNvGrpSpPr/>
          <p:nvPr/>
        </p:nvGrpSpPr>
        <p:grpSpPr>
          <a:xfrm>
            <a:off x="1260930" y="2923092"/>
            <a:ext cx="9670141" cy="3210802"/>
            <a:chOff x="1237363" y="2923092"/>
            <a:chExt cx="9670141" cy="3210802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0B9ECE05-0DBF-B7D8-72F4-1D4466BD7969}"/>
                </a:ext>
              </a:extLst>
            </p:cNvPr>
            <p:cNvGrpSpPr/>
            <p:nvPr/>
          </p:nvGrpSpPr>
          <p:grpSpPr>
            <a:xfrm>
              <a:off x="1237363" y="2923093"/>
              <a:ext cx="4796527" cy="3210801"/>
              <a:chOff x="6025444" y="1142440"/>
              <a:chExt cx="4796527" cy="3210801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id="{AA4D463B-C9E5-2263-9DAE-6A0B2757DBB6}"/>
                  </a:ext>
                </a:extLst>
              </p:cNvPr>
              <p:cNvGrpSpPr/>
              <p:nvPr/>
            </p:nvGrpSpPr>
            <p:grpSpPr>
              <a:xfrm>
                <a:off x="9419463" y="1142440"/>
                <a:ext cx="1402508" cy="3210801"/>
                <a:chOff x="6574971" y="1647950"/>
                <a:chExt cx="2136646" cy="4891482"/>
              </a:xfrm>
            </p:grpSpPr>
            <p:pic>
              <p:nvPicPr>
                <p:cNvPr id="6" name="图片 5">
                  <a:extLst>
                    <a:ext uri="{FF2B5EF4-FFF2-40B4-BE49-F238E27FC236}">
                      <a16:creationId xmlns:a16="http://schemas.microsoft.com/office/drawing/2014/main" id="{685E1877-1908-138A-5D33-3AEE3ED0C5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84885" y="1647950"/>
                  <a:ext cx="2126732" cy="4891482"/>
                </a:xfrm>
                <a:prstGeom prst="rect">
                  <a:avLst/>
                </a:prstGeom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7" name="矩形 6">
                  <a:extLst>
                    <a:ext uri="{FF2B5EF4-FFF2-40B4-BE49-F238E27FC236}">
                      <a16:creationId xmlns:a16="http://schemas.microsoft.com/office/drawing/2014/main" id="{76B882AD-BC2F-B4D9-F67A-8111E7ADEE9B}"/>
                    </a:ext>
                  </a:extLst>
                </p:cNvPr>
                <p:cNvSpPr/>
                <p:nvPr/>
              </p:nvSpPr>
              <p:spPr>
                <a:xfrm>
                  <a:off x="7098772" y="5789934"/>
                  <a:ext cx="1098958" cy="187573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" name="矩形 7">
                  <a:extLst>
                    <a:ext uri="{FF2B5EF4-FFF2-40B4-BE49-F238E27FC236}">
                      <a16:creationId xmlns:a16="http://schemas.microsoft.com/office/drawing/2014/main" id="{DBFEE370-775D-C6F7-D6E7-7A6FE3D22F88}"/>
                    </a:ext>
                  </a:extLst>
                </p:cNvPr>
                <p:cNvSpPr/>
                <p:nvPr/>
              </p:nvSpPr>
              <p:spPr>
                <a:xfrm>
                  <a:off x="6574971" y="6167374"/>
                  <a:ext cx="2126732" cy="372058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id="{3513BC73-8738-EA46-243A-3D47EB9815D2}"/>
                  </a:ext>
                </a:extLst>
              </p:cNvPr>
              <p:cNvGrpSpPr/>
              <p:nvPr/>
            </p:nvGrpSpPr>
            <p:grpSpPr>
              <a:xfrm>
                <a:off x="6025444" y="1144033"/>
                <a:ext cx="3025517" cy="3014874"/>
                <a:chOff x="6025444" y="1144033"/>
                <a:chExt cx="3025517" cy="3014874"/>
              </a:xfrm>
            </p:grpSpPr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id="{4640F038-B94B-9642-80F4-870688763E64}"/>
                    </a:ext>
                  </a:extLst>
                </p:cNvPr>
                <p:cNvGrpSpPr/>
                <p:nvPr/>
              </p:nvGrpSpPr>
              <p:grpSpPr>
                <a:xfrm>
                  <a:off x="6025444" y="1144033"/>
                  <a:ext cx="3025517" cy="2494134"/>
                  <a:chOff x="6025444" y="1272726"/>
                  <a:chExt cx="3025517" cy="2494134"/>
                </a:xfrm>
              </p:grpSpPr>
              <p:grpSp>
                <p:nvGrpSpPr>
                  <p:cNvPr id="3" name="组合 2">
                    <a:extLst>
                      <a:ext uri="{FF2B5EF4-FFF2-40B4-BE49-F238E27FC236}">
                        <a16:creationId xmlns:a16="http://schemas.microsoft.com/office/drawing/2014/main" id="{9E9F5917-8D77-391E-C0CC-5D7F3E91F016}"/>
                      </a:ext>
                    </a:extLst>
                  </p:cNvPr>
                  <p:cNvGrpSpPr/>
                  <p:nvPr/>
                </p:nvGrpSpPr>
                <p:grpSpPr>
                  <a:xfrm>
                    <a:off x="6025444" y="1903481"/>
                    <a:ext cx="3025517" cy="1863379"/>
                    <a:chOff x="1417940" y="4267445"/>
                    <a:chExt cx="3615926" cy="2227005"/>
                  </a:xfrm>
                </p:grpSpPr>
                <p:pic>
                  <p:nvPicPr>
                    <p:cNvPr id="4" name="图片 3">
                      <a:extLst>
                        <a:ext uri="{FF2B5EF4-FFF2-40B4-BE49-F238E27FC236}">
                          <a16:creationId xmlns:a16="http://schemas.microsoft.com/office/drawing/2014/main" id="{BEFA608F-205C-7B47-0F08-557BDC7F1D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417940" y="4267445"/>
                      <a:ext cx="3615926" cy="2227005"/>
                    </a:xfrm>
                    <a:prstGeom prst="rect">
                      <a:avLst/>
                    </a:prstGeom>
                    <a:effectLst>
                      <a:outerShdw blurRad="50800" dist="38100" algn="l" rotWithShape="0">
                        <a:prstClr val="black">
                          <a:alpha val="40000"/>
                        </a:prstClr>
                      </a:outerShdw>
                    </a:effectLst>
                  </p:spPr>
                </p:pic>
                <p:sp>
                  <p:nvSpPr>
                    <p:cNvPr id="5" name="矩形 4">
                      <a:extLst>
                        <a:ext uri="{FF2B5EF4-FFF2-40B4-BE49-F238E27FC236}">
                          <a16:creationId xmlns:a16="http://schemas.microsoft.com/office/drawing/2014/main" id="{744B2A25-C208-BCCB-309B-A4641DB0F4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3681" y="5927262"/>
                      <a:ext cx="1966532" cy="372058"/>
                    </a:xfrm>
                    <a:prstGeom prst="rect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</p:grpSp>
              <p:pic>
                <p:nvPicPr>
                  <p:cNvPr id="10" name="图片 9">
                    <a:extLst>
                      <a:ext uri="{FF2B5EF4-FFF2-40B4-BE49-F238E27FC236}">
                        <a16:creationId xmlns:a16="http://schemas.microsoft.com/office/drawing/2014/main" id="{36C9C9CA-4266-AE15-88F9-03B8D72271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799912" y="1272726"/>
                    <a:ext cx="1476581" cy="552527"/>
                  </a:xfrm>
                  <a:prstGeom prst="rect">
                    <a:avLst/>
                  </a:prstGeom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</p:pic>
            </p:grpSp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46FBB9ED-4748-10FB-90CE-012853812988}"/>
                    </a:ext>
                  </a:extLst>
                </p:cNvPr>
                <p:cNvSpPr txBox="1"/>
                <p:nvPr/>
              </p:nvSpPr>
              <p:spPr>
                <a:xfrm>
                  <a:off x="7099621" y="3789575"/>
                  <a:ext cx="87716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手机端</a:t>
                  </a:r>
                </a:p>
              </p:txBody>
            </p:sp>
          </p:grp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B6F1560A-D2F4-73BF-92DA-FA1554D991C5}"/>
                </a:ext>
              </a:extLst>
            </p:cNvPr>
            <p:cNvGrpSpPr/>
            <p:nvPr/>
          </p:nvGrpSpPr>
          <p:grpSpPr>
            <a:xfrm>
              <a:off x="6777695" y="2923093"/>
              <a:ext cx="4129809" cy="3145877"/>
              <a:chOff x="6824094" y="2946054"/>
              <a:chExt cx="4129809" cy="3145877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id="{9E753169-5C9C-5015-8054-87CD47F094A2}"/>
                  </a:ext>
                </a:extLst>
              </p:cNvPr>
              <p:cNvGrpSpPr/>
              <p:nvPr/>
            </p:nvGrpSpPr>
            <p:grpSpPr>
              <a:xfrm>
                <a:off x="6824094" y="2946054"/>
                <a:ext cx="4129809" cy="2769506"/>
                <a:chOff x="6824094" y="2946054"/>
                <a:chExt cx="4129809" cy="2769506"/>
              </a:xfrm>
            </p:grpSpPr>
            <p:pic>
              <p:nvPicPr>
                <p:cNvPr id="14" name="图片 13">
                  <a:extLst>
                    <a:ext uri="{FF2B5EF4-FFF2-40B4-BE49-F238E27FC236}">
                      <a16:creationId xmlns:a16="http://schemas.microsoft.com/office/drawing/2014/main" id="{A8C6ACC0-FD71-3642-10B8-9E36CF60BF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824094" y="2946054"/>
                  <a:ext cx="4129809" cy="2769506"/>
                </a:xfrm>
                <a:prstGeom prst="rect">
                  <a:avLst/>
                </a:prstGeom>
              </p:spPr>
            </p:pic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id="{A5527402-F85B-5C20-37FE-EBF907FF3B51}"/>
                    </a:ext>
                  </a:extLst>
                </p:cNvPr>
                <p:cNvSpPr/>
                <p:nvPr/>
              </p:nvSpPr>
              <p:spPr>
                <a:xfrm>
                  <a:off x="8492256" y="5171067"/>
                  <a:ext cx="793484" cy="168968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id="{2A45C517-FB12-70E6-2EE1-41E0909C6574}"/>
                    </a:ext>
                  </a:extLst>
                </p:cNvPr>
                <p:cNvSpPr/>
                <p:nvPr/>
              </p:nvSpPr>
              <p:spPr>
                <a:xfrm>
                  <a:off x="8492256" y="5392386"/>
                  <a:ext cx="793484" cy="168968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104CEF9B-917E-223A-82E6-227AA0107483}"/>
                  </a:ext>
                </a:extLst>
              </p:cNvPr>
              <p:cNvSpPr txBox="1"/>
              <p:nvPr/>
            </p:nvSpPr>
            <p:spPr>
              <a:xfrm>
                <a:off x="8499308" y="5722599"/>
                <a:ext cx="7793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PC </a:t>
                </a: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端</a:t>
                </a: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2BE8620B-02DD-10E5-5CFF-F935EA109EB7}"/>
                </a:ext>
              </a:extLst>
            </p:cNvPr>
            <p:cNvCxnSpPr>
              <a:cxnSpLocks/>
            </p:cNvCxnSpPr>
            <p:nvPr/>
          </p:nvCxnSpPr>
          <p:spPr>
            <a:xfrm>
              <a:off x="6405792" y="2923092"/>
              <a:ext cx="0" cy="321080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912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7F2B2-400E-6621-8B97-98E63D51B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99EA6FF2-0670-3FF2-AD52-1008C3A45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一、拟推荐人填写表单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393992F5-BCD6-C2E8-710B-EAAF8119AD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51597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4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推荐人信息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（姓名、学号等信息为自动读取，无需填写）</a:t>
            </a: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22B9052C-301A-B455-27BB-5BC2312B029F}"/>
              </a:ext>
            </a:extLst>
          </p:cNvPr>
          <p:cNvSpPr txBox="1"/>
          <p:nvPr/>
        </p:nvSpPr>
        <p:spPr>
          <a:xfrm>
            <a:off x="381368" y="1640464"/>
            <a:ext cx="7117237" cy="880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首先选择推荐来源：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院系推荐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校级机关或者学生组织推荐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其次选择推荐类别：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三好学生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优秀学生干部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内容占位符 3">
            <a:extLst>
              <a:ext uri="{FF2B5EF4-FFF2-40B4-BE49-F238E27FC236}">
                <a16:creationId xmlns:a16="http://schemas.microsoft.com/office/drawing/2014/main" id="{5CD5D43C-4DCF-BDC7-E702-5FCA6CFFFC3D}"/>
              </a:ext>
            </a:extLst>
          </p:cNvPr>
          <p:cNvSpPr txBox="1"/>
          <p:nvPr/>
        </p:nvSpPr>
        <p:spPr>
          <a:xfrm>
            <a:off x="381367" y="4602151"/>
            <a:ext cx="11600100" cy="99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推荐（含院系学生组织），选择推荐来源“院系推荐”，默认为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学籍所在院系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2000" b="1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校级机关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或学生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推荐，选择相应来源，在推荐单位中选择组织、机构名称。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3B106A56-3A5B-4B11-B2F0-C60F73A440CD}"/>
              </a:ext>
            </a:extLst>
          </p:cNvPr>
          <p:cNvGrpSpPr/>
          <p:nvPr/>
        </p:nvGrpSpPr>
        <p:grpSpPr>
          <a:xfrm>
            <a:off x="569430" y="2870418"/>
            <a:ext cx="11111532" cy="1382026"/>
            <a:chOff x="569430" y="2538657"/>
            <a:chExt cx="11111532" cy="1382026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FC512690-A9D3-A0A4-E739-AAB85D080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9430" y="2538657"/>
              <a:ext cx="4976656" cy="13820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83991194-8E10-9B59-4F3F-9E4737D374C4}"/>
                </a:ext>
              </a:extLst>
            </p:cNvPr>
            <p:cNvGrpSpPr/>
            <p:nvPr/>
          </p:nvGrpSpPr>
          <p:grpSpPr>
            <a:xfrm>
              <a:off x="6155690" y="2538657"/>
              <a:ext cx="2457834" cy="1382026"/>
              <a:chOff x="6155370" y="2538657"/>
              <a:chExt cx="2457834" cy="1382026"/>
            </a:xfrm>
          </p:grpSpPr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id="{F32CE8D1-AB58-47F3-276E-8A47782953E8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55370" y="2538657"/>
                <a:ext cx="2457834" cy="88024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C95B3F8-6DCB-0BA5-B73A-EDEB5250409E}"/>
                  </a:ext>
                </a:extLst>
              </p:cNvPr>
              <p:cNvSpPr txBox="1"/>
              <p:nvPr/>
            </p:nvSpPr>
            <p:spPr>
              <a:xfrm>
                <a:off x="6830289" y="355135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推荐来源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273FF905-7FD4-5BBB-C898-8D12CCC334C9}"/>
                </a:ext>
              </a:extLst>
            </p:cNvPr>
            <p:cNvGrpSpPr/>
            <p:nvPr/>
          </p:nvGrpSpPr>
          <p:grpSpPr>
            <a:xfrm>
              <a:off x="9223128" y="2538657"/>
              <a:ext cx="2457834" cy="1382026"/>
              <a:chOff x="9223128" y="2538657"/>
              <a:chExt cx="2457834" cy="1382026"/>
            </a:xfrm>
          </p:grpSpPr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id="{A0063643-D6AF-A480-54FC-3072FC6C53C9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23128" y="2538657"/>
                <a:ext cx="2457834" cy="88024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FA3E4009-6613-4695-5FD1-1497C1DDAD19}"/>
                  </a:ext>
                </a:extLst>
              </p:cNvPr>
              <p:cNvSpPr txBox="1"/>
              <p:nvPr/>
            </p:nvSpPr>
            <p:spPr>
              <a:xfrm>
                <a:off x="9898047" y="355135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推荐类别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942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F5C8D-4D1E-751E-7EC6-EFB259F4C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EA13361D-7961-BA20-D86D-139931771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一、拟推荐人填写表单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F6DA4A9B-82B4-0D5D-87B1-76934AC639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51597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4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推荐人信息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4C9C2A84-7484-B635-548D-A9CDD19202C7}"/>
              </a:ext>
            </a:extLst>
          </p:cNvPr>
          <p:cNvSpPr txBox="1"/>
          <p:nvPr/>
        </p:nvSpPr>
        <p:spPr>
          <a:xfrm>
            <a:off x="381368" y="1640464"/>
            <a:ext cx="8357279" cy="1225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政治面貌：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共青团员、中共预备党员、中共党员、群众；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担任职务：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班团支部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学生组织所担任职务，若没有则填“无”；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月新入学的同学不纳入本次评比范围。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690A3E-79AE-2234-76C1-7099C4345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03" y="2865748"/>
            <a:ext cx="6990476" cy="1561905"/>
          </a:xfrm>
          <a:prstGeom prst="rect">
            <a:avLst/>
          </a:prstGeom>
        </p:spPr>
      </p:pic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57DFF08-6309-5824-76CF-1184B94BFD68}"/>
              </a:ext>
            </a:extLst>
          </p:cNvPr>
          <p:cNvSpPr txBox="1"/>
          <p:nvPr/>
        </p:nvSpPr>
        <p:spPr>
          <a:xfrm>
            <a:off x="381368" y="4619913"/>
            <a:ext cx="11345576" cy="171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推荐（含院系学生组织），必须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填写团支书（班团审核人）姓名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，否则将无法进入下一步审核环节。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2000" b="1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校级机关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或学生</a:t>
            </a:r>
            <a:r>
              <a:rPr lang="en-US" altLang="zh-CN" sz="2000" b="1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推荐，选择相应来源后会自动匹配对应的机关负责人，不由团支书（班团审核人）进行审核。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14181A3-029A-DA16-1B28-7546FE74A54F}"/>
              </a:ext>
            </a:extLst>
          </p:cNvPr>
          <p:cNvSpPr/>
          <p:nvPr/>
        </p:nvSpPr>
        <p:spPr>
          <a:xfrm>
            <a:off x="1675105" y="3709208"/>
            <a:ext cx="2812054" cy="31130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D5F8158-4D5D-55DD-36A0-374F8D5A1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768" y="3568390"/>
            <a:ext cx="2943225" cy="84772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BEBC4116-3186-BEBB-1AE6-753A109AB8E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487159" y="3864862"/>
            <a:ext cx="2025609" cy="12739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49C24FAA-536F-E502-CE81-584723B796AA}"/>
              </a:ext>
            </a:extLst>
          </p:cNvPr>
          <p:cNvSpPr txBox="1"/>
          <p:nvPr/>
        </p:nvSpPr>
        <p:spPr>
          <a:xfrm>
            <a:off x="8112182" y="2827800"/>
            <a:ext cx="38692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如搜索不到对应的团支书（班团审核人）请联系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tuanwei_zzb@sjtu.edu.cn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898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E85EB-667C-6445-02CD-8A671B4CB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D8A80B7C-A412-C226-94F5-9139DF3D2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一、拟推荐人填写表单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F99F5592-7925-8728-75FE-67D4C5F536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51597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4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推荐人信息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577DB150-0791-3780-F463-ABE004D1B15F}"/>
              </a:ext>
            </a:extLst>
          </p:cNvPr>
          <p:cNvSpPr txBox="1"/>
          <p:nvPr/>
        </p:nvSpPr>
        <p:spPr>
          <a:xfrm>
            <a:off x="381368" y="1640464"/>
            <a:ext cx="10713980" cy="1225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主要事迹：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要求有具体成绩（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字左右）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材料整理人姓名、材料整理人电话：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一般为团支书（班长），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不能是推荐人本人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材料整理日期：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以实际日期为准。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35CAB7-DB47-1A58-D384-167E8AFA8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21" y="2936789"/>
            <a:ext cx="6698343" cy="248654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335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72DF1-0221-D964-1DC8-A766E80CC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>
            <a:extLst>
              <a:ext uri="{FF2B5EF4-FFF2-40B4-BE49-F238E27FC236}">
                <a16:creationId xmlns:a16="http://schemas.microsoft.com/office/drawing/2014/main" id="{A601C813-82DF-638E-2546-7E2EFDDA9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一、拟推荐人填写表单</a:t>
            </a: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BBB9D1C4-EBED-28CA-400F-2AFD8B075F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368" y="1142440"/>
            <a:ext cx="11600100" cy="51597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ea"/>
              <a:buAutoNum type="circleNumDbPlain" startAt="5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填写、提交表单</a:t>
            </a:r>
          </a:p>
          <a:p>
            <a:pPr marL="457200" indent="-457200" algn="just">
              <a:lnSpc>
                <a:spcPct val="100000"/>
              </a:lnSpc>
              <a:buFont typeface="+mj-ea"/>
              <a:buAutoNum type="circleNumDbPlain" startAt="5"/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3">
            <a:extLst>
              <a:ext uri="{FF2B5EF4-FFF2-40B4-BE49-F238E27FC236}">
                <a16:creationId xmlns:a16="http://schemas.microsoft.com/office/drawing/2014/main" id="{073B25C0-07DB-3D01-565B-652B6985A1B9}"/>
              </a:ext>
            </a:extLst>
          </p:cNvPr>
          <p:cNvSpPr txBox="1"/>
          <p:nvPr/>
        </p:nvSpPr>
        <p:spPr>
          <a:xfrm>
            <a:off x="136270" y="1658410"/>
            <a:ext cx="11760357" cy="2007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本表须按要求如实填写，如发现弄虚作假，无论评选活动进行到何阶段，即取消评选资格，并交由院系处理。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带有“*”的问题为必填项，可点击工具箱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保存，保存已填写信息。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点击“提交”，完成申请（每人仅可提交一次，请勿重复操作）。</a:t>
            </a:r>
          </a:p>
        </p:txBody>
      </p:sp>
      <p:sp>
        <p:nvSpPr>
          <p:cNvPr id="3" name="内容占位符 23">
            <a:extLst>
              <a:ext uri="{FF2B5EF4-FFF2-40B4-BE49-F238E27FC236}">
                <a16:creationId xmlns:a16="http://schemas.microsoft.com/office/drawing/2014/main" id="{6DFC191B-7469-CBD2-B61F-FBB8DFD1C331}"/>
              </a:ext>
            </a:extLst>
          </p:cNvPr>
          <p:cNvSpPr txBox="1">
            <a:spLocks/>
          </p:cNvSpPr>
          <p:nvPr/>
        </p:nvSpPr>
        <p:spPr>
          <a:xfrm>
            <a:off x="455630" y="3194778"/>
            <a:ext cx="11600100" cy="515970"/>
          </a:xfrm>
          <a:prstGeom prst="rect">
            <a:avLst/>
          </a:prstGeom>
        </p:spPr>
        <p:txBody>
          <a:bodyPr>
            <a:normAutofit/>
          </a:bodyPr>
          <a:lstStyle>
            <a:lvl1pPr marL="241927" indent="-241927" algn="l" defTabSz="967710" rtl="0" eaLnBrk="1" latinLnBrk="0" hangingPunct="1">
              <a:lnSpc>
                <a:spcPct val="120000"/>
              </a:lnSpc>
              <a:spcBef>
                <a:spcPts val="1058"/>
              </a:spcBef>
              <a:buFontTx/>
              <a:buBlip>
                <a:blip r:embed="rId2"/>
              </a:buBlip>
              <a:defRPr sz="25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25782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2117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209637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93492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693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177346" indent="-241927" algn="l" defTabSz="967710" rtl="0" eaLnBrk="1" latinLnBrk="0" hangingPunct="1">
              <a:lnSpc>
                <a:spcPct val="12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693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66120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lnSpc>
                <a:spcPct val="90000"/>
              </a:lnSpc>
              <a:spcBef>
                <a:spcPts val="529"/>
              </a:spcBef>
              <a:buFont typeface="Arial" panose="020B0604020202020204" pitchFamily="34" charset="0"/>
              <a:buChar char="•"/>
              <a:defRPr sz="1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buFont typeface="+mj-ea"/>
              <a:buAutoNum type="circleNumDbPlain" startAt="6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审核办理人</a:t>
            </a:r>
          </a:p>
        </p:txBody>
      </p:sp>
      <p:sp>
        <p:nvSpPr>
          <p:cNvPr id="6" name="内容占位符 3">
            <a:extLst>
              <a:ext uri="{FF2B5EF4-FFF2-40B4-BE49-F238E27FC236}">
                <a16:creationId xmlns:a16="http://schemas.microsoft.com/office/drawing/2014/main" id="{ACB81EA9-BD52-A10E-C6CE-B90FDE293CB3}"/>
              </a:ext>
            </a:extLst>
          </p:cNvPr>
          <p:cNvSpPr txBox="1"/>
          <p:nvPr/>
        </p:nvSpPr>
        <p:spPr>
          <a:xfrm>
            <a:off x="136270" y="3710748"/>
            <a:ext cx="11345576" cy="171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推荐（含院系学生组织），由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团支书（班团审核人）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审核；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2000" b="1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校级机关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或学生</a:t>
            </a:r>
            <a:r>
              <a:rPr lang="en-US" altLang="zh-CN" sz="2000" b="1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推荐，由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机关负责人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审核；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如无法提交、页面报错，可联系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tuanwei_zzb@sjtu.edu.cn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D8F3AE6-BB3D-2D7D-A2FF-C3D9C9EAB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54" y="4970041"/>
            <a:ext cx="6286500" cy="124777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FCF3AD0-C17F-1B06-9E4B-3365C2DDD0FA}"/>
              </a:ext>
            </a:extLst>
          </p:cNvPr>
          <p:cNvSpPr txBox="1"/>
          <p:nvPr/>
        </p:nvSpPr>
        <p:spPr>
          <a:xfrm>
            <a:off x="3068574" y="622526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页面报错示例</a:t>
            </a:r>
          </a:p>
        </p:txBody>
      </p:sp>
    </p:spTree>
    <p:extLst>
      <p:ext uri="{BB962C8B-B14F-4D97-AF65-F5344CB8AC3E}">
        <p14:creationId xmlns:p14="http://schemas.microsoft.com/office/powerpoint/2010/main" val="237803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78c8f87c-62e1-4241-a275-173841f12d59"/>
</p:tagLst>
</file>

<file path=ppt/theme/theme1.xml><?xml version="1.0" encoding="utf-8"?>
<a:theme xmlns:a="http://schemas.openxmlformats.org/drawingml/2006/main" name="自定义设计方案">
  <a:themeElements>
    <a:clrScheme name="SJTU-2021">
      <a:dk1>
        <a:srgbClr val="000000"/>
      </a:dk1>
      <a:lt1>
        <a:srgbClr val="FFFFFF"/>
      </a:lt1>
      <a:dk2>
        <a:srgbClr val="C8161E"/>
      </a:dk2>
      <a:lt2>
        <a:srgbClr val="DBDBDB"/>
      </a:lt2>
      <a:accent1>
        <a:srgbClr val="0051EB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鸿蒙">
      <a:majorFont>
        <a:latin typeface="Segoe UI"/>
        <a:ea typeface="HarmonyOS Sans SC Black"/>
        <a:cs typeface=""/>
      </a:majorFont>
      <a:minorFont>
        <a:latin typeface="Segoe UI"/>
        <a:ea typeface="HarmonyOS Sans SC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ysClr val="window" lastClr="FFFFFF"/>
        </a:solidFill>
        <a:ln w="12700" cap="flat" cmpd="sng" algn="ctr">
          <a:noFill/>
          <a:prstDash val="solid"/>
          <a:miter lim="800000"/>
        </a:ln>
        <a:effectLst/>
      </a:spPr>
      <a:bodyPr rtlCol="0" anchor="ctr"/>
      <a:lstStyle>
        <a:defPPr algn="just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演示文稿1" id="{58207EA5-DF65-41EA-AC31-C4A3CCF3DB63}" vid="{ECDA9F49-FF6D-42F4-A480-1F82BD0E4C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4817</TotalTime>
  <Words>1495</Words>
  <Application>Microsoft Macintosh PowerPoint</Application>
  <PresentationFormat>宽屏</PresentationFormat>
  <Paragraphs>172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等线</vt:lpstr>
      <vt:lpstr>微软雅黑</vt:lpstr>
      <vt:lpstr>HarmonyOS Sans SC Black</vt:lpstr>
      <vt:lpstr>Arial</vt:lpstr>
      <vt:lpstr>Calibri</vt:lpstr>
      <vt:lpstr>Segoe UI</vt:lpstr>
      <vt:lpstr>自定义设计方案</vt:lpstr>
      <vt:lpstr>上海交通大学“三好学生” “优秀学生干部”交我办系统使用说明</vt:lpstr>
      <vt:lpstr>审批流程</vt:lpstr>
      <vt:lpstr>PowerPoint 演示文稿</vt:lpstr>
      <vt:lpstr>拟推荐人填写表单</vt:lpstr>
      <vt:lpstr>一、拟推荐人填写表单</vt:lpstr>
      <vt:lpstr>一、拟推荐人填写表单</vt:lpstr>
      <vt:lpstr>一、拟推荐人填写表单</vt:lpstr>
      <vt:lpstr>一、拟推荐人填写表单</vt:lpstr>
      <vt:lpstr>一、拟推荐人填写表单</vt:lpstr>
      <vt:lpstr>一、拟推荐人填写表单</vt:lpstr>
      <vt:lpstr>一、拟推荐人填写表单</vt:lpstr>
      <vt:lpstr>【院系推荐】团支书审批</vt:lpstr>
      <vt:lpstr>审批流程</vt:lpstr>
      <vt:lpstr>二、【院系推荐】团支书（班团审核人）审批</vt:lpstr>
      <vt:lpstr>二、【院系推荐】团支书（班团审核人）审批</vt:lpstr>
      <vt:lpstr>二、【院系推荐】团支书（班团审核人）审批</vt:lpstr>
      <vt:lpstr>二、【院系推荐】团支书（班团审核人）审批</vt:lpstr>
      <vt:lpstr>【机关推荐】负责人审批</vt:lpstr>
      <vt:lpstr>审批流程</vt:lpstr>
      <vt:lpstr>三、【机关推荐】负责人审批</vt:lpstr>
      <vt:lpstr>三、【机关推荐】负责人审批</vt:lpstr>
      <vt:lpstr>三、【机关推荐】负责人审批</vt:lpstr>
      <vt:lpstr>三、【机关推荐】负责人审批</vt:lpstr>
      <vt:lpstr>校团委组织部 tuanwei_zzb@sjtu.edu.cn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李一</dc:creator>
  <cp:lastModifiedBy>Microsoft Office User</cp:lastModifiedBy>
  <cp:revision>287</cp:revision>
  <cp:lastPrinted>2017-10-17T16:00:00Z</cp:lastPrinted>
  <dcterms:created xsi:type="dcterms:W3CDTF">2017-10-17T16:00:00Z</dcterms:created>
  <dcterms:modified xsi:type="dcterms:W3CDTF">2025-10-04T09:35:27Z</dcterms:modified>
  <cp:category>work report</cp:category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a173570b-f82c-4049-95f2-66cf58a73903</vt:lpwstr>
  </property>
</Properties>
</file>